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2"/>
  </p:notesMasterIdLst>
  <p:sldIdLst>
    <p:sldId id="256" r:id="rId2"/>
    <p:sldId id="257" r:id="rId3"/>
    <p:sldId id="271" r:id="rId4"/>
    <p:sldId id="273" r:id="rId5"/>
    <p:sldId id="276" r:id="rId6"/>
    <p:sldId id="274" r:id="rId7"/>
    <p:sldId id="267" r:id="rId8"/>
    <p:sldId id="269" r:id="rId9"/>
    <p:sldId id="275" r:id="rId10"/>
    <p:sldId id="266"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87596"/>
  </p:normalViewPr>
  <p:slideViewPr>
    <p:cSldViewPr snapToGrid="0">
      <p:cViewPr varScale="1">
        <p:scale>
          <a:sx n="97" d="100"/>
          <a:sy n="97" d="100"/>
        </p:scale>
        <p:origin x="18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w/Desktop/GIZ%20Brussels%20event%20SADC-Maghreb-AfCFTA/Trade_Map_-_List_of_importing_markets_from_Southern_African_Development_Community_(SADC)_for_a_product_exported_by_Southern_African_Development_Community_(SADC)%20(1).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w/Desktop/GIZ%20Brussels%20event%20SADC-Maghreb-AfCFTA/Trade_Map_-_List_of_supplying_markets_from_Southern_African_Development_Community_(SADC)_for_a_product_imported_by_Southern_African_Development_Community_(SADC).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US">
                <a:solidFill>
                  <a:schemeClr val="tx1"/>
                </a:solidFill>
              </a:rPr>
              <a:t>Intra-SADC Imports (2018)</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78F-7F41-84DA-74D0D1B2174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78F-7F41-84DA-74D0D1B2174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78F-7F41-84DA-74D0D1B2174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78F-7F41-84DA-74D0D1B2174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78F-7F41-84DA-74D0D1B2174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78F-7F41-84DA-74D0D1B2174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78F-7F41-84DA-74D0D1B2174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78F-7F41-84DA-74D0D1B21745}"/>
              </c:ext>
            </c:extLst>
          </c:dPt>
          <c:dLbls>
            <c:dLbl>
              <c:idx val="0"/>
              <c:layout>
                <c:manualLayout>
                  <c:x val="-1.2799109907569262E-2"/>
                  <c:y val="5.777065323597537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467168015528242"/>
                      <c:h val="0.15586522243066156"/>
                    </c:manualLayout>
                  </c15:layout>
                </c:ext>
                <c:ext xmlns:c16="http://schemas.microsoft.com/office/drawing/2014/chart" uri="{C3380CC4-5D6E-409C-BE32-E72D297353CC}">
                  <c16:uniqueId val="{00000001-B78F-7F41-84DA-74D0D1B2174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B78F-7F41-84DA-74D0D1B2174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B78F-7F41-84DA-74D0D1B2174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B78F-7F41-84DA-74D0D1B21745}"/>
                </c:ext>
              </c:extLst>
            </c:dLbl>
            <c:dLbl>
              <c:idx val="4"/>
              <c:layout>
                <c:manualLayout>
                  <c:x val="1.2799109907569262E-2"/>
                  <c:y val="-6.012378385951643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037980602797764"/>
                      <c:h val="0.18053329136242305"/>
                    </c:manualLayout>
                  </c15:layout>
                </c:ext>
                <c:ext xmlns:c16="http://schemas.microsoft.com/office/drawing/2014/chart" uri="{C3380CC4-5D6E-409C-BE32-E72D297353CC}">
                  <c16:uniqueId val="{00000009-B78F-7F41-84DA-74D0D1B21745}"/>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B78F-7F41-84DA-74D0D1B21745}"/>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B78F-7F41-84DA-74D0D1B21745}"/>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B78F-7F41-84DA-74D0D1B21745}"/>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'Trade_Map_-_List_of_importing_m'!$E$16:$E$23</c:f>
              <c:strCache>
                <c:ptCount val="8"/>
                <c:pt idx="0">
                  <c:v>South Africa</c:v>
                </c:pt>
                <c:pt idx="1">
                  <c:v>Botswana</c:v>
                </c:pt>
                <c:pt idx="2">
                  <c:v>Zambia</c:v>
                </c:pt>
                <c:pt idx="3">
                  <c:v>Namibia</c:v>
                </c:pt>
                <c:pt idx="4">
                  <c:v>Mozambique</c:v>
                </c:pt>
                <c:pt idx="5">
                  <c:v>Zimbabwe</c:v>
                </c:pt>
                <c:pt idx="6">
                  <c:v>DRC</c:v>
                </c:pt>
                <c:pt idx="7">
                  <c:v>Other</c:v>
                </c:pt>
              </c:strCache>
            </c:strRef>
          </c:cat>
          <c:val>
            <c:numRef>
              <c:f>'Trade_Map_-_List_of_importing_m'!$F$16:$F$23</c:f>
              <c:numCache>
                <c:formatCode>General</c:formatCode>
                <c:ptCount val="8"/>
                <c:pt idx="0">
                  <c:v>9125661</c:v>
                </c:pt>
                <c:pt idx="1">
                  <c:v>4874690</c:v>
                </c:pt>
                <c:pt idx="2">
                  <c:v>4330406</c:v>
                </c:pt>
                <c:pt idx="3">
                  <c:v>4187885</c:v>
                </c:pt>
                <c:pt idx="4">
                  <c:v>3780513</c:v>
                </c:pt>
                <c:pt idx="5">
                  <c:v>2664501</c:v>
                </c:pt>
                <c:pt idx="6">
                  <c:v>2568052</c:v>
                </c:pt>
                <c:pt idx="7">
                  <c:v>5713855</c:v>
                </c:pt>
              </c:numCache>
            </c:numRef>
          </c:val>
          <c:extLst>
            <c:ext xmlns:c16="http://schemas.microsoft.com/office/drawing/2014/chart" uri="{C3380CC4-5D6E-409C-BE32-E72D297353CC}">
              <c16:uniqueId val="{00000010-B78F-7F41-84DA-74D0D1B21745}"/>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solidFill>
                  <a:schemeClr val="tx1"/>
                </a:solidFill>
              </a:rPr>
              <a:t>Intra-SADC Exports (2018)</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697-9F41-8517-0D8CC92CDA7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697-9F41-8517-0D8CC92CDA7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697-9F41-8517-0D8CC92CDA7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697-9F41-8517-0D8CC92CDA7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697-9F41-8517-0D8CC92CDA7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697-9F41-8517-0D8CC92CDA7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697-9F41-8517-0D8CC92CDA7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697-9F41-8517-0D8CC92CDA71}"/>
              </c:ext>
            </c:extLst>
          </c:dPt>
          <c:dLbls>
            <c:dLbl>
              <c:idx val="0"/>
              <c:layout>
                <c:manualLayout>
                  <c:x val="-8.9493597746648538E-4"/>
                  <c:y val="-0.17553346884732837"/>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182096274901569"/>
                      <c:h val="0.20785881034303938"/>
                    </c:manualLayout>
                  </c15:layout>
                </c:ext>
                <c:ext xmlns:c16="http://schemas.microsoft.com/office/drawing/2014/chart" uri="{C3380CC4-5D6E-409C-BE32-E72D297353CC}">
                  <c16:uniqueId val="{00000001-D697-9F41-8517-0D8CC92CDA7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D697-9F41-8517-0D8CC92CDA7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D697-9F41-8517-0D8CC92CDA7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D697-9F41-8517-0D8CC92CDA7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D697-9F41-8517-0D8CC92CDA71}"/>
                </c:ext>
              </c:extLst>
            </c:dLbl>
            <c:dLbl>
              <c:idx val="5"/>
              <c:layout>
                <c:manualLayout>
                  <c:x val="-1.6133556374457056E-2"/>
                  <c:y val="1.733119597079261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2909650051729008"/>
                      <c:h val="0.1616422877542591"/>
                    </c:manualLayout>
                  </c15:layout>
                </c:ext>
                <c:ext xmlns:c16="http://schemas.microsoft.com/office/drawing/2014/chart" uri="{C3380CC4-5D6E-409C-BE32-E72D297353CC}">
                  <c16:uniqueId val="{0000000B-D697-9F41-8517-0D8CC92CDA7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D697-9F41-8517-0D8CC92CDA7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D697-9F41-8517-0D8CC92CDA71}"/>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'Trade_Map_-_List_of_supplying_m'!$D$16:$D$23</c:f>
              <c:strCache>
                <c:ptCount val="8"/>
                <c:pt idx="0">
                  <c:v>South Africa</c:v>
                </c:pt>
                <c:pt idx="1">
                  <c:v>Zambia</c:v>
                </c:pt>
                <c:pt idx="2">
                  <c:v>Namibia</c:v>
                </c:pt>
                <c:pt idx="3">
                  <c:v>Eswatini</c:v>
                </c:pt>
                <c:pt idx="4">
                  <c:v>DRC</c:v>
                </c:pt>
                <c:pt idx="5">
                  <c:v>Mozambique</c:v>
                </c:pt>
                <c:pt idx="6">
                  <c:v>Angola</c:v>
                </c:pt>
                <c:pt idx="7">
                  <c:v>Other</c:v>
                </c:pt>
              </c:strCache>
            </c:strRef>
          </c:cat>
          <c:val>
            <c:numRef>
              <c:f>'Trade_Map_-_List_of_supplying_m'!$E$16:$E$23</c:f>
              <c:numCache>
                <c:formatCode>General</c:formatCode>
                <c:ptCount val="8"/>
                <c:pt idx="0">
                  <c:v>21217173</c:v>
                </c:pt>
                <c:pt idx="1">
                  <c:v>2668723</c:v>
                </c:pt>
                <c:pt idx="2">
                  <c:v>1984361</c:v>
                </c:pt>
                <c:pt idx="3">
                  <c:v>1458814</c:v>
                </c:pt>
                <c:pt idx="4">
                  <c:v>1441606</c:v>
                </c:pt>
                <c:pt idx="5">
                  <c:v>1416853</c:v>
                </c:pt>
                <c:pt idx="6">
                  <c:v>1357590</c:v>
                </c:pt>
                <c:pt idx="7">
                  <c:v>3367511</c:v>
                </c:pt>
              </c:numCache>
            </c:numRef>
          </c:val>
          <c:extLst>
            <c:ext xmlns:c16="http://schemas.microsoft.com/office/drawing/2014/chart" uri="{C3380CC4-5D6E-409C-BE32-E72D297353CC}">
              <c16:uniqueId val="{00000010-D697-9F41-8517-0D8CC92CDA71}"/>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Intra-SADC exports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Sheet2!$A$5</c:f>
              <c:strCache>
                <c:ptCount val="1"/>
                <c:pt idx="0">
                  <c:v>Intra-SADC exports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Sheet2!$B$4:$N$4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Sheet2!$B$5:$N$5</c:f>
              <c:numCache>
                <c:formatCode>_(* #,##0_);_(* \(#,##0\);_(* "-"??_);_(@_)</c:formatCode>
                <c:ptCount val="13"/>
                <c:pt idx="0">
                  <c:v>14580.356</c:v>
                </c:pt>
                <c:pt idx="1">
                  <c:v>16664.221000000001</c:v>
                </c:pt>
                <c:pt idx="2">
                  <c:v>19431.276000000002</c:v>
                </c:pt>
                <c:pt idx="3">
                  <c:v>17277.87</c:v>
                </c:pt>
                <c:pt idx="4">
                  <c:v>32940.36</c:v>
                </c:pt>
                <c:pt idx="5">
                  <c:v>38734.337</c:v>
                </c:pt>
                <c:pt idx="6">
                  <c:v>41767.959000000003</c:v>
                </c:pt>
                <c:pt idx="7">
                  <c:v>42990.707000000002</c:v>
                </c:pt>
                <c:pt idx="8">
                  <c:v>41642.311000000002</c:v>
                </c:pt>
                <c:pt idx="9">
                  <c:v>35701.163999999997</c:v>
                </c:pt>
                <c:pt idx="10">
                  <c:v>33405.565000000002</c:v>
                </c:pt>
                <c:pt idx="11">
                  <c:v>35207.137999999999</c:v>
                </c:pt>
                <c:pt idx="12">
                  <c:v>37245.563000000002</c:v>
                </c:pt>
              </c:numCache>
            </c:numRef>
          </c:val>
          <c:smooth val="0"/>
          <c:extLst>
            <c:ext xmlns:c16="http://schemas.microsoft.com/office/drawing/2014/chart" uri="{C3380CC4-5D6E-409C-BE32-E72D297353CC}">
              <c16:uniqueId val="{00000000-2AC1-7243-88F8-9C8D2ED25D9A}"/>
            </c:ext>
          </c:extLst>
        </c:ser>
        <c:dLbls>
          <c:showLegendKey val="0"/>
          <c:showVal val="0"/>
          <c:showCatName val="0"/>
          <c:showSerName val="0"/>
          <c:showPercent val="0"/>
          <c:showBubbleSize val="0"/>
        </c:dLbls>
        <c:smooth val="0"/>
        <c:axId val="882539568"/>
        <c:axId val="881967024"/>
      </c:lineChart>
      <c:catAx>
        <c:axId val="882539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967024"/>
        <c:crosses val="autoZero"/>
        <c:auto val="1"/>
        <c:lblAlgn val="ctr"/>
        <c:lblOffset val="100"/>
        <c:noMultiLvlLbl val="0"/>
      </c:catAx>
      <c:valAx>
        <c:axId val="8819670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253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SADC agricultural exports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Sheet2!$B$41</c:f>
              <c:strCache>
                <c:ptCount val="1"/>
                <c:pt idx="0">
                  <c:v>Intra-SADC exports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Sheet2!$C$40:$O$40</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Sheet2!$C$41:$O$41</c:f>
              <c:numCache>
                <c:formatCode>_(* #,##0_);_(* \(#,##0\);_(* "-"??_);_(@_)</c:formatCode>
                <c:ptCount val="13"/>
                <c:pt idx="0">
                  <c:v>14580.356</c:v>
                </c:pt>
                <c:pt idx="1">
                  <c:v>16664.221000000001</c:v>
                </c:pt>
                <c:pt idx="2">
                  <c:v>19431.276000000002</c:v>
                </c:pt>
                <c:pt idx="3">
                  <c:v>17277.87</c:v>
                </c:pt>
                <c:pt idx="4">
                  <c:v>32940.36</c:v>
                </c:pt>
                <c:pt idx="5">
                  <c:v>38734.337</c:v>
                </c:pt>
                <c:pt idx="6">
                  <c:v>41767.959000000003</c:v>
                </c:pt>
                <c:pt idx="7">
                  <c:v>42990.707000000002</c:v>
                </c:pt>
                <c:pt idx="8">
                  <c:v>41642.311000000002</c:v>
                </c:pt>
                <c:pt idx="9">
                  <c:v>35701.163999999997</c:v>
                </c:pt>
                <c:pt idx="10">
                  <c:v>33405.565000000002</c:v>
                </c:pt>
                <c:pt idx="11">
                  <c:v>35207.137999999999</c:v>
                </c:pt>
                <c:pt idx="12">
                  <c:v>37245.563000000002</c:v>
                </c:pt>
              </c:numCache>
            </c:numRef>
          </c:val>
          <c:smooth val="0"/>
          <c:extLst>
            <c:ext xmlns:c16="http://schemas.microsoft.com/office/drawing/2014/chart" uri="{C3380CC4-5D6E-409C-BE32-E72D297353CC}">
              <c16:uniqueId val="{00000000-726B-4C4A-94DA-CBFD6E779FD3}"/>
            </c:ext>
          </c:extLst>
        </c:ser>
        <c:ser>
          <c:idx val="1"/>
          <c:order val="1"/>
          <c:tx>
            <c:strRef>
              <c:f>Sheet2!$B$42</c:f>
              <c:strCache>
                <c:ptCount val="1"/>
                <c:pt idx="0">
                  <c:v>Total SADC exports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Sheet2!$C$40:$O$40</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Sheet2!$C$42:$O$42</c:f>
              <c:numCache>
                <c:formatCode>_(* #,##0_);_(* \(#,##0\);_(* "-"??_);_(@_)</c:formatCode>
                <c:ptCount val="13"/>
                <c:pt idx="0">
                  <c:v>84395.452999999994</c:v>
                </c:pt>
                <c:pt idx="1">
                  <c:v>137554.853</c:v>
                </c:pt>
                <c:pt idx="2">
                  <c:v>105484.02499999999</c:v>
                </c:pt>
                <c:pt idx="3">
                  <c:v>123011.656</c:v>
                </c:pt>
                <c:pt idx="4">
                  <c:v>173039.198</c:v>
                </c:pt>
                <c:pt idx="5">
                  <c:v>222208.283</c:v>
                </c:pt>
                <c:pt idx="6">
                  <c:v>218208.82800000001</c:v>
                </c:pt>
                <c:pt idx="7">
                  <c:v>215313.07</c:v>
                </c:pt>
                <c:pt idx="8">
                  <c:v>206254.44899999999</c:v>
                </c:pt>
                <c:pt idx="9">
                  <c:v>157914.99900000001</c:v>
                </c:pt>
                <c:pt idx="10">
                  <c:v>145550.891</c:v>
                </c:pt>
                <c:pt idx="11">
                  <c:v>171853.842</c:v>
                </c:pt>
                <c:pt idx="12">
                  <c:v>193468.54</c:v>
                </c:pt>
              </c:numCache>
            </c:numRef>
          </c:val>
          <c:smooth val="0"/>
          <c:extLst>
            <c:ext xmlns:c16="http://schemas.microsoft.com/office/drawing/2014/chart" uri="{C3380CC4-5D6E-409C-BE32-E72D297353CC}">
              <c16:uniqueId val="{00000001-726B-4C4A-94DA-CBFD6E779FD3}"/>
            </c:ext>
          </c:extLst>
        </c:ser>
        <c:dLbls>
          <c:showLegendKey val="0"/>
          <c:showVal val="0"/>
          <c:showCatName val="0"/>
          <c:showSerName val="0"/>
          <c:showPercent val="0"/>
          <c:showBubbleSize val="0"/>
        </c:dLbls>
        <c:smooth val="0"/>
        <c:axId val="898030384"/>
        <c:axId val="898032064"/>
      </c:lineChart>
      <c:catAx>
        <c:axId val="898030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032064"/>
        <c:crosses val="autoZero"/>
        <c:auto val="1"/>
        <c:lblAlgn val="ctr"/>
        <c:lblOffset val="100"/>
        <c:noMultiLvlLbl val="0"/>
      </c:catAx>
      <c:valAx>
        <c:axId val="8980320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03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0.59021</cdr:x>
      <cdr:y>0.41593</cdr:y>
    </cdr:from>
    <cdr:to>
      <cdr:x>0.7966</cdr:x>
      <cdr:y>0.72124</cdr:y>
    </cdr:to>
    <cdr:sp macro="" textlink="">
      <cdr:nvSpPr>
        <cdr:cNvPr id="2" name="TextBox 1">
          <a:extLst xmlns:a="http://schemas.openxmlformats.org/drawingml/2006/main">
            <a:ext uri="{FF2B5EF4-FFF2-40B4-BE49-F238E27FC236}">
              <a16:creationId xmlns:a16="http://schemas.microsoft.com/office/drawing/2014/main" id="{A9391C5C-009B-1D4A-B140-BD78D26323E3}"/>
            </a:ext>
          </a:extLst>
        </cdr:cNvPr>
        <cdr:cNvSpPr txBox="1"/>
      </cdr:nvSpPr>
      <cdr:spPr>
        <a:xfrm xmlns:a="http://schemas.openxmlformats.org/drawingml/2006/main">
          <a:off x="2614872" y="12457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0.54833</cdr:x>
      <cdr:y>0.36726</cdr:y>
    </cdr:from>
    <cdr:to>
      <cdr:x>0.78164</cdr:x>
      <cdr:y>0.64602</cdr:y>
    </cdr:to>
    <cdr:sp macro="" textlink="">
      <cdr:nvSpPr>
        <cdr:cNvPr id="3" name="TextBox 2">
          <a:extLst xmlns:a="http://schemas.openxmlformats.org/drawingml/2006/main">
            <a:ext uri="{FF2B5EF4-FFF2-40B4-BE49-F238E27FC236}">
              <a16:creationId xmlns:a16="http://schemas.microsoft.com/office/drawing/2014/main" id="{F18878BB-BBFD-8B4A-9849-14EB8EE0C2CA}"/>
            </a:ext>
          </a:extLst>
        </cdr:cNvPr>
        <cdr:cNvSpPr txBox="1"/>
      </cdr:nvSpPr>
      <cdr:spPr>
        <a:xfrm xmlns:a="http://schemas.openxmlformats.org/drawingml/2006/main">
          <a:off x="2429342" y="1099931"/>
          <a:ext cx="1033670" cy="834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bg1"/>
              </a:solidFill>
            </a:rPr>
            <a:t>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Caveats about using trade shares as a measure of regional integration – e.g. share of intra-African trade is 16%, lower than elsewhere…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 Regional integration is a multidimensional process of which increased trade is just one element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Official figures underestimate intra-African trade because of significant levels of unrecorded, informal cross-border trade (also official figures are unreliable and don’t include services)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 Changes in trade shares don’t necessarily reflect growth in trade… e.g. Nigeria and oil exports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Nonetheless, trade shares do provide a useful proxy (are easy to measure, intuitive, and do correlate with other measures of RI)</a:t>
            </a:r>
          </a:p>
          <a:p>
            <a:pPr marL="0" lvl="0" indent="0" algn="l" rtl="0">
              <a:spcBef>
                <a:spcPts val="0"/>
              </a:spcBef>
              <a:spcAft>
                <a:spcPts val="0"/>
              </a:spcAft>
              <a:buNone/>
            </a:pPr>
            <a:endParaRPr lang="en-US" dirty="0"/>
          </a:p>
          <a:p>
            <a:pPr marL="228600" lvl="0" indent="-228600" algn="l" rtl="0">
              <a:spcBef>
                <a:spcPts val="0"/>
              </a:spcBef>
              <a:spcAft>
                <a:spcPts val="0"/>
              </a:spcAft>
              <a:buAutoNum type="arabicParenR"/>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Tx/>
              <a:buNone/>
            </a:pPr>
            <a:r>
              <a:rPr lang="en-US" dirty="0"/>
              <a:t>From UNECA’s African Regional integration index </a:t>
            </a:r>
          </a:p>
          <a:p>
            <a:pPr marL="0" lvl="0" indent="0" algn="l" rtl="0">
              <a:spcBef>
                <a:spcPts val="0"/>
              </a:spcBef>
              <a:spcAft>
                <a:spcPts val="0"/>
              </a:spcAft>
              <a:buFontTx/>
              <a:buNone/>
            </a:pPr>
            <a:endParaRPr lang="en-US" dirty="0"/>
          </a:p>
          <a:p>
            <a:pPr marL="0" lvl="0" indent="0" algn="l" rtl="0">
              <a:spcBef>
                <a:spcPts val="0"/>
              </a:spcBef>
              <a:spcAft>
                <a:spcPts val="0"/>
              </a:spcAft>
              <a:buFontTx/>
              <a:buNone/>
            </a:pPr>
            <a:r>
              <a:rPr lang="en-US" dirty="0"/>
              <a:t>5 dimensions, 16 indicators:</a:t>
            </a:r>
          </a:p>
          <a:p>
            <a:pPr marL="0" lvl="0" indent="0" algn="l" rtl="0">
              <a:spcBef>
                <a:spcPts val="0"/>
              </a:spcBef>
              <a:spcAft>
                <a:spcPts val="0"/>
              </a:spcAft>
              <a:buFontTx/>
              <a:buNone/>
            </a:pPr>
            <a:endParaRPr lang="en-US" dirty="0"/>
          </a:p>
          <a:p>
            <a:pPr marL="228600" lvl="0" indent="-228600" algn="l" rtl="0">
              <a:spcBef>
                <a:spcPts val="0"/>
              </a:spcBef>
              <a:spcAft>
                <a:spcPts val="0"/>
              </a:spcAft>
              <a:buFontTx/>
              <a:buAutoNum type="arabicParenR"/>
            </a:pPr>
            <a:r>
              <a:rPr lang="en-US" dirty="0"/>
              <a:t>Regional infrastructure</a:t>
            </a:r>
          </a:p>
          <a:p>
            <a:pPr marL="228600" lvl="0" indent="-228600" algn="l" rtl="0">
              <a:spcBef>
                <a:spcPts val="0"/>
              </a:spcBef>
              <a:spcAft>
                <a:spcPts val="0"/>
              </a:spcAft>
              <a:buFontTx/>
              <a:buAutoNum type="arabicParenR"/>
            </a:pPr>
            <a:r>
              <a:rPr lang="en-US" dirty="0"/>
              <a:t>Trade integration</a:t>
            </a:r>
          </a:p>
          <a:p>
            <a:pPr marL="228600" lvl="0" indent="-228600" algn="l" rtl="0">
              <a:spcBef>
                <a:spcPts val="0"/>
              </a:spcBef>
              <a:spcAft>
                <a:spcPts val="0"/>
              </a:spcAft>
              <a:buFontTx/>
              <a:buAutoNum type="arabicParenR"/>
            </a:pPr>
            <a:r>
              <a:rPr lang="en-US" dirty="0"/>
              <a:t>Productive integration</a:t>
            </a:r>
          </a:p>
          <a:p>
            <a:pPr marL="228600" lvl="0" indent="-228600" algn="l" rtl="0">
              <a:spcBef>
                <a:spcPts val="0"/>
              </a:spcBef>
              <a:spcAft>
                <a:spcPts val="0"/>
              </a:spcAft>
              <a:buFontTx/>
              <a:buAutoNum type="arabicParenR"/>
            </a:pPr>
            <a:r>
              <a:rPr lang="en-US" dirty="0"/>
              <a:t>Free movement of people</a:t>
            </a:r>
          </a:p>
          <a:p>
            <a:pPr marL="228600" lvl="0" indent="-228600" algn="l" rtl="0">
              <a:spcBef>
                <a:spcPts val="0"/>
              </a:spcBef>
              <a:spcAft>
                <a:spcPts val="0"/>
              </a:spcAft>
              <a:buFontTx/>
              <a:buAutoNum type="arabicParenR"/>
            </a:pPr>
            <a:r>
              <a:rPr lang="en-US" dirty="0"/>
              <a:t>Financial and macroeconomic integration</a:t>
            </a:r>
            <a:endParaRPr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Tx/>
              <a:buNone/>
            </a:pPr>
            <a:r>
              <a:rPr lang="en-US" dirty="0"/>
              <a:t>Intra-regional trade in SADC = about 20-21% of total SADC trade in 2018</a:t>
            </a:r>
            <a:endParaRPr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61421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Tx/>
              <a:buNone/>
            </a:pPr>
            <a:endParaRPr lang="en-US" dirty="0"/>
          </a:p>
          <a:p>
            <a:pPr marL="0" lvl="0" indent="0" algn="l" rtl="0">
              <a:spcBef>
                <a:spcPts val="0"/>
              </a:spcBef>
              <a:spcAft>
                <a:spcPts val="0"/>
              </a:spcAft>
              <a:buFontTx/>
              <a:buNone/>
            </a:pPr>
            <a:endParaRPr lang="en-ZA"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51898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Tx/>
              <a:buNone/>
            </a:pPr>
            <a:r>
              <a:rPr lang="en-ZA" dirty="0"/>
              <a:t>The proportion of intra-SADC exports sold to South Africa excludes exports by South Africa to the region = about 70%</a:t>
            </a:r>
            <a:endParaRPr lang="en-US"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9429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rabicParenR"/>
            </a:pPr>
            <a:endParaRPr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3775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77770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2991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fontAlgn="base"/>
            <a:r>
              <a:rPr lang="en-ZA" sz="1200" b="1" i="0" u="none" strike="noStrike" cap="none" dirty="0">
                <a:solidFill>
                  <a:schemeClr val="dk1"/>
                </a:solidFill>
                <a:effectLst/>
                <a:latin typeface="Calibri"/>
                <a:ea typeface="Calibri"/>
                <a:cs typeface="Calibri"/>
                <a:sym typeface="Calibri"/>
              </a:rPr>
              <a:t>Respect subsidiarity. </a:t>
            </a:r>
            <a:r>
              <a:rPr lang="en-ZA" sz="1200" b="0" i="0" u="none" strike="noStrike" cap="none" dirty="0">
                <a:solidFill>
                  <a:schemeClr val="dk1"/>
                </a:solidFill>
                <a:effectLst/>
                <a:latin typeface="Calibri"/>
                <a:ea typeface="Calibri"/>
                <a:cs typeface="Calibri"/>
                <a:sym typeface="Calibri"/>
              </a:rPr>
              <a:t>For better or worse, the </a:t>
            </a:r>
            <a:r>
              <a:rPr lang="en-ZA" sz="1200" b="0" i="0" u="none" strike="noStrike" cap="none" dirty="0" err="1">
                <a:solidFill>
                  <a:schemeClr val="dk1"/>
                </a:solidFill>
                <a:effectLst/>
                <a:latin typeface="Calibri"/>
                <a:ea typeface="Calibri"/>
                <a:cs typeface="Calibri"/>
                <a:sym typeface="Calibri"/>
              </a:rPr>
              <a:t>AfCFTA</a:t>
            </a:r>
            <a:r>
              <a:rPr lang="en-ZA" sz="1200" b="0" i="0" u="none" strike="noStrike" cap="none" dirty="0">
                <a:solidFill>
                  <a:schemeClr val="dk1"/>
                </a:solidFill>
                <a:effectLst/>
                <a:latin typeface="Calibri"/>
                <a:ea typeface="Calibri"/>
                <a:cs typeface="Calibri"/>
                <a:sym typeface="Calibri"/>
              </a:rPr>
              <a:t> builds on progress at the regional level. This means that its impact will depend a lot on continued efforts to deepen integration and address integration barriers through the regional economic communities.</a:t>
            </a:r>
          </a:p>
          <a:p>
            <a:pPr rtl="0" fontAlgn="base"/>
            <a:r>
              <a:rPr lang="en-ZA" sz="1200" b="1" i="0" u="none" strike="noStrike" cap="none" dirty="0">
                <a:solidFill>
                  <a:schemeClr val="dk1"/>
                </a:solidFill>
                <a:effectLst/>
                <a:latin typeface="Calibri"/>
                <a:ea typeface="Calibri"/>
                <a:cs typeface="Calibri"/>
                <a:sym typeface="Calibri"/>
              </a:rPr>
              <a:t>Focus on functions, not institutional forms.</a:t>
            </a:r>
            <a:r>
              <a:rPr lang="en-ZA" sz="1200" b="0" i="0" u="none" strike="noStrike" cap="none" dirty="0">
                <a:solidFill>
                  <a:schemeClr val="dk1"/>
                </a:solidFill>
                <a:effectLst/>
                <a:latin typeface="Calibri"/>
                <a:ea typeface="Calibri"/>
                <a:cs typeface="Calibri"/>
                <a:sym typeface="Calibri"/>
              </a:rPr>
              <a:t> Effective institutions are certainly needed to steer economic integration in Africa, at both the regional and continental levels, but what’s important is that these institutions facilitate positive outcomes, not that they look like ‘best practice’ examples used elsewhere.</a:t>
            </a:r>
          </a:p>
          <a:p>
            <a:pPr rtl="0" fontAlgn="base"/>
            <a:r>
              <a:rPr lang="en-ZA" sz="1200" b="1" i="0" u="none" strike="noStrike" cap="none" dirty="0">
                <a:solidFill>
                  <a:schemeClr val="dk1"/>
                </a:solidFill>
                <a:effectLst/>
                <a:latin typeface="Calibri"/>
                <a:ea typeface="Calibri"/>
                <a:cs typeface="Calibri"/>
                <a:sym typeface="Calibri"/>
              </a:rPr>
              <a:t>Remember that it is not just about ‘liberalising’ trade</a:t>
            </a:r>
            <a:r>
              <a:rPr lang="en-ZA" sz="1200" b="0" i="0" u="none" strike="noStrike" cap="none" dirty="0">
                <a:solidFill>
                  <a:schemeClr val="dk1"/>
                </a:solidFill>
                <a:effectLst/>
                <a:latin typeface="Calibri"/>
                <a:ea typeface="Calibri"/>
                <a:cs typeface="Calibri"/>
                <a:sym typeface="Calibri"/>
              </a:rPr>
              <a:t>. Addressing non-tariff barriers, customs inefficiencies and the poor state of trade-related infrastructure across the continent will have a greater impact on trade and welfare than liberalising trade alone.</a:t>
            </a:r>
          </a:p>
          <a:p>
            <a:pPr rtl="0" fontAlgn="base"/>
            <a:r>
              <a:rPr lang="en-ZA" sz="1200" b="1" i="0" u="none" strike="noStrike" cap="none" dirty="0">
                <a:solidFill>
                  <a:schemeClr val="dk1"/>
                </a:solidFill>
                <a:effectLst/>
                <a:latin typeface="Calibri"/>
                <a:ea typeface="Calibri"/>
                <a:cs typeface="Calibri"/>
                <a:sym typeface="Calibri"/>
              </a:rPr>
              <a:t>Identify traction at the national level</a:t>
            </a:r>
            <a:r>
              <a:rPr lang="en-ZA" sz="1200" b="0" i="0" u="none" strike="noStrike" cap="none" dirty="0">
                <a:solidFill>
                  <a:schemeClr val="dk1"/>
                </a:solidFill>
                <a:effectLst/>
                <a:latin typeface="Calibri"/>
                <a:ea typeface="Calibri"/>
                <a:cs typeface="Calibri"/>
                <a:sym typeface="Calibri"/>
              </a:rPr>
              <a:t>. Free trade agreements provide benefits when they are implemented, and implementation happens at the national level, typically where political leaders and elites have an incentive to implement. One way to prevent the </a:t>
            </a:r>
            <a:r>
              <a:rPr lang="en-ZA" sz="1200" b="0" i="0" u="none" strike="noStrike" cap="none" dirty="0" err="1">
                <a:solidFill>
                  <a:schemeClr val="dk1"/>
                </a:solidFill>
                <a:effectLst/>
                <a:latin typeface="Calibri"/>
                <a:ea typeface="Calibri"/>
                <a:cs typeface="Calibri"/>
                <a:sym typeface="Calibri"/>
              </a:rPr>
              <a:t>AfCFTA</a:t>
            </a:r>
            <a:r>
              <a:rPr lang="en-ZA" sz="1200" b="0" i="0" u="none" strike="noStrike" cap="none" dirty="0">
                <a:solidFill>
                  <a:schemeClr val="dk1"/>
                </a:solidFill>
                <a:effectLst/>
                <a:latin typeface="Calibri"/>
                <a:ea typeface="Calibri"/>
                <a:cs typeface="Calibri"/>
                <a:sym typeface="Calibri"/>
              </a:rPr>
              <a:t> from falling into the ‘implementation gap’ that plagues regional integration efforts on the continent is for supporters to identify and work with public and private sector actors and coalitions of actors on issues where there is political room for manoeuvre in terms of the reforms needed to implement the </a:t>
            </a:r>
            <a:r>
              <a:rPr lang="en-ZA" sz="1200" b="0" i="0" u="none" strike="noStrike" cap="none" dirty="0" err="1">
                <a:solidFill>
                  <a:schemeClr val="dk1"/>
                </a:solidFill>
                <a:effectLst/>
                <a:latin typeface="Calibri"/>
                <a:ea typeface="Calibri"/>
                <a:cs typeface="Calibri"/>
                <a:sym typeface="Calibri"/>
              </a:rPr>
              <a:t>AfCFTA</a:t>
            </a:r>
            <a:r>
              <a:rPr lang="en-ZA" sz="1200" b="0" i="0" u="none" strike="noStrike" cap="none" dirty="0">
                <a:solidFill>
                  <a:schemeClr val="dk1"/>
                </a:solidFill>
                <a:effectLst/>
                <a:latin typeface="Calibri"/>
                <a:ea typeface="Calibri"/>
                <a:cs typeface="Calibri"/>
                <a:sym typeface="Calibri"/>
              </a:rPr>
              <a:t> (or regional integration commitments more broadly).</a:t>
            </a:r>
          </a:p>
          <a:p>
            <a:pPr rtl="0" fontAlgn="base"/>
            <a:r>
              <a:rPr lang="en-ZA" sz="1200" b="1" i="0" u="none" strike="noStrike" cap="none" dirty="0">
                <a:solidFill>
                  <a:schemeClr val="dk1"/>
                </a:solidFill>
                <a:effectLst/>
                <a:latin typeface="Calibri"/>
                <a:ea typeface="Calibri"/>
                <a:cs typeface="Calibri"/>
                <a:sym typeface="Calibri"/>
              </a:rPr>
              <a:t>Encourage greater coherence between agriculture and trade-related policies</a:t>
            </a:r>
            <a:r>
              <a:rPr lang="en-ZA" sz="1200" b="0" i="0" u="none" strike="noStrike" cap="none" dirty="0">
                <a:solidFill>
                  <a:schemeClr val="dk1"/>
                </a:solidFill>
                <a:effectLst/>
                <a:latin typeface="Calibri"/>
                <a:ea typeface="Calibri"/>
                <a:cs typeface="Calibri"/>
                <a:sym typeface="Calibri"/>
              </a:rPr>
              <a:t>. There is great potential for Increased regional trade in agricultural and </a:t>
            </a:r>
            <a:r>
              <a:rPr lang="en-ZA" sz="1200" b="0" i="0" u="none" strike="noStrike" cap="none" dirty="0" err="1">
                <a:solidFill>
                  <a:schemeClr val="dk1"/>
                </a:solidFill>
                <a:effectLst/>
                <a:latin typeface="Calibri"/>
                <a:ea typeface="Calibri"/>
                <a:cs typeface="Calibri"/>
                <a:sym typeface="Calibri"/>
              </a:rPr>
              <a:t>agri</a:t>
            </a:r>
            <a:r>
              <a:rPr lang="en-ZA" sz="1200" b="0" i="0" u="none" strike="noStrike" cap="none" dirty="0">
                <a:solidFill>
                  <a:schemeClr val="dk1"/>
                </a:solidFill>
                <a:effectLst/>
                <a:latin typeface="Calibri"/>
                <a:ea typeface="Calibri"/>
                <a:cs typeface="Calibri"/>
                <a:sym typeface="Calibri"/>
              </a:rPr>
              <a:t>-based products in Africa, and such trade can also be important for promoting employment, food security, industrialisation and economic growth. Unfortunately, in many African countries agriculture and trade-related policies work at cross-purposes, hampering the transformation of the agricultural sector and limiting the potential for growth in </a:t>
            </a:r>
            <a:r>
              <a:rPr lang="en-ZA" sz="1200" b="0" i="0" u="none" strike="noStrike" cap="none" dirty="0" err="1">
                <a:solidFill>
                  <a:schemeClr val="dk1"/>
                </a:solidFill>
                <a:effectLst/>
                <a:latin typeface="Calibri"/>
                <a:ea typeface="Calibri"/>
                <a:cs typeface="Calibri"/>
                <a:sym typeface="Calibri"/>
              </a:rPr>
              <a:t>agri</a:t>
            </a:r>
            <a:r>
              <a:rPr lang="en-ZA" sz="1200" b="0" i="0" u="none" strike="noStrike" cap="none" dirty="0">
                <a:solidFill>
                  <a:schemeClr val="dk1"/>
                </a:solidFill>
                <a:effectLst/>
                <a:latin typeface="Calibri"/>
                <a:ea typeface="Calibri"/>
                <a:cs typeface="Calibri"/>
                <a:sym typeface="Calibri"/>
              </a:rPr>
              <a:t>-trade.</a:t>
            </a:r>
          </a:p>
          <a:p>
            <a:pPr marL="0" lvl="0" indent="0" algn="l" rtl="0">
              <a:spcBef>
                <a:spcPts val="0"/>
              </a:spcBef>
              <a:spcAft>
                <a:spcPts val="0"/>
              </a:spcAft>
              <a:buNone/>
            </a:pPr>
            <a:endParaRPr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6997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0" y="0"/>
            <a:ext cx="9144000" cy="6858000"/>
          </a:xfrm>
          <a:prstGeom prst="rect">
            <a:avLst/>
          </a:prstGeom>
          <a:solidFill>
            <a:srgbClr val="3480C4"/>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59DE3"/>
              </a:solidFill>
              <a:latin typeface="Calibri"/>
              <a:ea typeface="Calibri"/>
              <a:cs typeface="Calibri"/>
              <a:sym typeface="Calibri"/>
            </a:endParaRPr>
          </a:p>
        </p:txBody>
      </p:sp>
      <p:sp>
        <p:nvSpPr>
          <p:cNvPr id="90" name="Google Shape;90;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endParaRPr/>
          </a:p>
        </p:txBody>
      </p:sp>
      <p:sp>
        <p:nvSpPr>
          <p:cNvPr id="91" name="Google Shape;91;p13"/>
          <p:cNvSpPr txBox="1"/>
          <p:nvPr/>
        </p:nvSpPr>
        <p:spPr>
          <a:xfrm>
            <a:off x="481695" y="4283242"/>
            <a:ext cx="7976505" cy="2225842"/>
          </a:xfrm>
          <a:prstGeom prst="rect">
            <a:avLst/>
          </a:prstGeom>
          <a:noFill/>
          <a:ln>
            <a:noFill/>
          </a:ln>
        </p:spPr>
        <p:txBody>
          <a:bodyPr spcFirstLastPara="1" wrap="square" lIns="91425" tIns="45700" rIns="91425" bIns="45700" anchor="t" anchorCtr="0">
            <a:noAutofit/>
          </a:bodyPr>
          <a:lstStyle/>
          <a:p>
            <a:pPr lvl="0"/>
            <a:r>
              <a:rPr lang="en-US" sz="2800" b="1" dirty="0">
                <a:solidFill>
                  <a:srgbClr val="FFFFFF"/>
                </a:solidFill>
                <a:latin typeface="Calibri"/>
                <a:ea typeface="Calibri"/>
                <a:cs typeface="Calibri"/>
                <a:sym typeface="Calibri"/>
              </a:rPr>
              <a:t>Regional integration in SADC: Lessons for African integration and African agricultural trade</a:t>
            </a:r>
          </a:p>
          <a:p>
            <a:pPr lvl="0"/>
            <a:endParaRPr lang="en-US" sz="1600" dirty="0">
              <a:solidFill>
                <a:srgbClr val="FFFFFF"/>
              </a:solidFill>
              <a:latin typeface="Calibri"/>
              <a:ea typeface="Calibri"/>
              <a:cs typeface="Calibri"/>
              <a:sym typeface="Calibri"/>
            </a:endParaRPr>
          </a:p>
          <a:p>
            <a:pPr lvl="0"/>
            <a:r>
              <a:rPr lang="en-US" sz="1600" dirty="0">
                <a:solidFill>
                  <a:srgbClr val="FFFFFF"/>
                </a:solidFill>
                <a:latin typeface="Calibri"/>
                <a:ea typeface="Calibri"/>
                <a:cs typeface="Calibri"/>
                <a:sym typeface="Calibri"/>
              </a:rPr>
              <a:t>Sean </a:t>
            </a:r>
            <a:r>
              <a:rPr lang="en-US" sz="1600" dirty="0" err="1">
                <a:solidFill>
                  <a:srgbClr val="FFFFFF"/>
                </a:solidFill>
                <a:latin typeface="Calibri"/>
                <a:ea typeface="Calibri"/>
                <a:cs typeface="Calibri"/>
                <a:sym typeface="Calibri"/>
              </a:rPr>
              <a:t>Woolfrey</a:t>
            </a:r>
            <a:r>
              <a:rPr lang="en-US" sz="1600" dirty="0">
                <a:solidFill>
                  <a:srgbClr val="FFFFFF"/>
                </a:solidFill>
                <a:latin typeface="Calibri"/>
                <a:ea typeface="Calibri"/>
                <a:cs typeface="Calibri"/>
                <a:sym typeface="Calibri"/>
              </a:rPr>
              <a:t> </a:t>
            </a:r>
          </a:p>
          <a:p>
            <a:pPr lvl="0"/>
            <a:r>
              <a:rPr lang="en-US" sz="1600" dirty="0">
                <a:solidFill>
                  <a:srgbClr val="FFFFFF"/>
                </a:solidFill>
                <a:latin typeface="Calibri"/>
                <a:ea typeface="Calibri"/>
                <a:cs typeface="Calibri"/>
                <a:sym typeface="Calibri"/>
              </a:rPr>
              <a:t>European Centre for Development Policy Management (ECDPM)</a:t>
            </a:r>
          </a:p>
          <a:p>
            <a:pPr lvl="0">
              <a:buClr>
                <a:srgbClr val="FFFFFF"/>
              </a:buClr>
            </a:pPr>
            <a:r>
              <a:rPr lang="en-US" sz="1600" dirty="0">
                <a:solidFill>
                  <a:srgbClr val="FFFFFF"/>
                </a:solidFill>
                <a:latin typeface="Calibri"/>
                <a:ea typeface="Calibri"/>
                <a:cs typeface="Calibri"/>
                <a:sym typeface="Calibri"/>
              </a:rPr>
              <a:t>20 November 2019</a:t>
            </a:r>
          </a:p>
          <a:p>
            <a:pPr marL="0" marR="0" lvl="0" indent="0" algn="l" rtl="0">
              <a:spcBef>
                <a:spcPts val="0"/>
              </a:spcBef>
              <a:spcAft>
                <a:spcPts val="0"/>
              </a:spcAft>
              <a:buNone/>
            </a:pPr>
            <a:endParaRPr dirty="0"/>
          </a:p>
        </p:txBody>
      </p:sp>
      <p:pic>
        <p:nvPicPr>
          <p:cNvPr id="92" name="Google Shape;92;p13" descr="LOGO IN WHITE.png"/>
          <p:cNvPicPr preferRelativeResize="0"/>
          <p:nvPr/>
        </p:nvPicPr>
        <p:blipFill rotWithShape="1">
          <a:blip r:embed="rId3">
            <a:alphaModFix/>
          </a:blip>
          <a:srcRect/>
          <a:stretch/>
        </p:blipFill>
        <p:spPr>
          <a:xfrm>
            <a:off x="7564806" y="5984064"/>
            <a:ext cx="1340869" cy="838575"/>
          </a:xfrm>
          <a:prstGeom prst="rect">
            <a:avLst/>
          </a:prstGeom>
          <a:noFill/>
          <a:ln>
            <a:noFill/>
          </a:ln>
        </p:spPr>
      </p:pic>
      <p:pic>
        <p:nvPicPr>
          <p:cNvPr id="93" name="Google Shape;93;p13"/>
          <p:cNvPicPr preferRelativeResize="0"/>
          <p:nvPr/>
        </p:nvPicPr>
        <p:blipFill rotWithShape="1">
          <a:blip r:embed="rId4">
            <a:alphaModFix/>
          </a:blip>
          <a:srcRect/>
          <a:stretch/>
        </p:blipFill>
        <p:spPr>
          <a:xfrm>
            <a:off x="0" y="6358"/>
            <a:ext cx="9144000" cy="4151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0" y="0"/>
            <a:ext cx="9144000" cy="6858000"/>
          </a:xfrm>
          <a:prstGeom prst="rect">
            <a:avLst/>
          </a:prstGeom>
          <a:solidFill>
            <a:srgbClr val="3480C4"/>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359DE3"/>
                </a:solidFill>
                <a:latin typeface="Calibri"/>
                <a:ea typeface="Calibri"/>
                <a:cs typeface="Calibri"/>
                <a:sym typeface="Calibri"/>
              </a:rPr>
              <a:t> </a:t>
            </a:r>
            <a:endParaRPr/>
          </a:p>
        </p:txBody>
      </p:sp>
      <p:sp>
        <p:nvSpPr>
          <p:cNvPr id="174" name="Google Shape;174;p23"/>
          <p:cNvSpPr txBox="1">
            <a:spLocks noGrp="1"/>
          </p:cNvSpPr>
          <p:nvPr>
            <p:ph type="title"/>
          </p:nvPr>
        </p:nvSpPr>
        <p:spPr>
          <a:xfrm>
            <a:off x="457200" y="1932215"/>
            <a:ext cx="8229600" cy="21248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5200" b="1" dirty="0">
                <a:solidFill>
                  <a:schemeClr val="lt1"/>
                </a:solidFill>
              </a:rPr>
              <a:t>Thank you!</a:t>
            </a:r>
            <a:br>
              <a:rPr lang="en-US" sz="5200" b="1" dirty="0">
                <a:solidFill>
                  <a:schemeClr val="lt1"/>
                </a:solidFill>
              </a:rPr>
            </a:br>
            <a:br>
              <a:rPr lang="en-US" sz="4800" b="1" dirty="0">
                <a:solidFill>
                  <a:schemeClr val="lt1"/>
                </a:solidFill>
              </a:rPr>
            </a:br>
            <a:r>
              <a:rPr lang="en-US" sz="3600" dirty="0" err="1">
                <a:solidFill>
                  <a:schemeClr val="lt1"/>
                </a:solidFill>
              </a:rPr>
              <a:t>www.ecdpm.org</a:t>
            </a:r>
            <a:br>
              <a:rPr lang="en-US" sz="3600" dirty="0">
                <a:solidFill>
                  <a:schemeClr val="lt1"/>
                </a:solidFill>
              </a:rPr>
            </a:br>
            <a:r>
              <a:rPr lang="en-US" sz="3600" dirty="0" err="1">
                <a:solidFill>
                  <a:schemeClr val="lt1"/>
                </a:solidFill>
              </a:rPr>
              <a:t>sw@ecdpm.org</a:t>
            </a:r>
            <a:endParaRPr sz="3600" dirty="0">
              <a:solidFill>
                <a:schemeClr val="lt1"/>
              </a:solidFill>
            </a:endParaRPr>
          </a:p>
        </p:txBody>
      </p:sp>
      <p:sp>
        <p:nvSpPr>
          <p:cNvPr id="175" name="Google Shape;175;p23"/>
          <p:cNvSpPr txBox="1"/>
          <p:nvPr/>
        </p:nvSpPr>
        <p:spPr>
          <a:xfrm>
            <a:off x="3289835" y="6070051"/>
            <a:ext cx="418986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European Centre for Development Policy Management</a:t>
            </a:r>
            <a:endParaRPr/>
          </a:p>
        </p:txBody>
      </p:sp>
      <p:pic>
        <p:nvPicPr>
          <p:cNvPr id="176" name="Google Shape;176;p23" descr="LOGO IN WHITE.png"/>
          <p:cNvPicPr preferRelativeResize="0"/>
          <p:nvPr/>
        </p:nvPicPr>
        <p:blipFill rotWithShape="1">
          <a:blip r:embed="rId3">
            <a:alphaModFix/>
          </a:blip>
          <a:srcRect/>
          <a:stretch/>
        </p:blipFill>
        <p:spPr>
          <a:xfrm>
            <a:off x="1768690" y="5784499"/>
            <a:ext cx="1434484" cy="897122"/>
          </a:xfrm>
          <a:prstGeom prst="rect">
            <a:avLst/>
          </a:prstGeom>
          <a:noFill/>
          <a:ln>
            <a:noFill/>
          </a:ln>
        </p:spPr>
      </p:pic>
      <p:sp>
        <p:nvSpPr>
          <p:cNvPr id="177" name="Google Shape;1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7" y="385880"/>
            <a:ext cx="8266924" cy="7229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359DE3"/>
                </a:solidFill>
                <a:latin typeface="Calibri"/>
                <a:ea typeface="Calibri"/>
                <a:cs typeface="Calibri"/>
                <a:sym typeface="Calibri"/>
              </a:rPr>
              <a:t>SADC integration in context (ARII 2016) </a:t>
            </a:r>
            <a:endParaRPr sz="3200" dirty="0"/>
          </a:p>
        </p:txBody>
      </p:sp>
      <p:sp>
        <p:nvSpPr>
          <p:cNvPr id="100" name="Google Shape;100;p14"/>
          <p:cNvSpPr txBox="1"/>
          <p:nvPr/>
        </p:nvSpPr>
        <p:spPr>
          <a:xfrm>
            <a:off x="1016000" y="1247373"/>
            <a:ext cx="6866700" cy="4317600"/>
          </a:xfrm>
          <a:prstGeom prst="rect">
            <a:avLst/>
          </a:prstGeom>
          <a:noFill/>
          <a:ln>
            <a:noFill/>
          </a:ln>
        </p:spPr>
        <p:txBody>
          <a:bodyPr spcFirstLastPara="1" wrap="square" lIns="91425" tIns="45700" rIns="91425" bIns="45700" anchor="t" anchorCtr="0">
            <a:noAutofit/>
          </a:bodyPr>
          <a:lstStyle/>
          <a:p>
            <a:pPr lvl="0"/>
            <a:endParaRPr lang="en-US" dirty="0"/>
          </a:p>
          <a:p>
            <a:pPr lvl="0">
              <a:spcAft>
                <a:spcPts val="1800"/>
              </a:spcAft>
            </a:pPr>
            <a:endParaRPr lang="en-US" sz="2800" dirty="0"/>
          </a:p>
          <a:p>
            <a:pPr marL="285750" lvl="0" indent="-285750">
              <a:spcAft>
                <a:spcPts val="1800"/>
              </a:spcAft>
              <a:buFont typeface="Arial" panose="020B0604020202020204" pitchFamily="34" charset="0"/>
              <a:buChar char="•"/>
            </a:pPr>
            <a:endParaRPr lang="en-US" sz="2800" dirty="0"/>
          </a:p>
          <a:p>
            <a:pPr marL="285750" lvl="0" indent="-285750">
              <a:spcAft>
                <a:spcPts val="1800"/>
              </a:spcAft>
              <a:buFont typeface="Arial" panose="020B0604020202020204" pitchFamily="34" charset="0"/>
              <a:buChar char="•"/>
            </a:pPr>
            <a:endParaRPr lang="en-US" sz="2800"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2" name="Picture 1">
            <a:extLst>
              <a:ext uri="{FF2B5EF4-FFF2-40B4-BE49-F238E27FC236}">
                <a16:creationId xmlns:a16="http://schemas.microsoft.com/office/drawing/2014/main" id="{181F8E46-8B7D-2C41-96AE-85226BDFB7D0}"/>
              </a:ext>
            </a:extLst>
          </p:cNvPr>
          <p:cNvPicPr>
            <a:picLocks noChangeAspect="1"/>
          </p:cNvPicPr>
          <p:nvPr/>
        </p:nvPicPr>
        <p:blipFill>
          <a:blip r:embed="rId4"/>
          <a:stretch>
            <a:fillRect/>
          </a:stretch>
        </p:blipFill>
        <p:spPr>
          <a:xfrm>
            <a:off x="248625" y="847204"/>
            <a:ext cx="8609428" cy="2388366"/>
          </a:xfrm>
          <a:prstGeom prst="rect">
            <a:avLst/>
          </a:prstGeom>
        </p:spPr>
      </p:pic>
      <p:pic>
        <p:nvPicPr>
          <p:cNvPr id="4" name="Picture 3">
            <a:extLst>
              <a:ext uri="{FF2B5EF4-FFF2-40B4-BE49-F238E27FC236}">
                <a16:creationId xmlns:a16="http://schemas.microsoft.com/office/drawing/2014/main" id="{7190B468-B36F-3549-9CED-B249E7A314AA}"/>
              </a:ext>
            </a:extLst>
          </p:cNvPr>
          <p:cNvPicPr>
            <a:picLocks noChangeAspect="1"/>
          </p:cNvPicPr>
          <p:nvPr/>
        </p:nvPicPr>
        <p:blipFill>
          <a:blip r:embed="rId5"/>
          <a:stretch>
            <a:fillRect/>
          </a:stretch>
        </p:blipFill>
        <p:spPr>
          <a:xfrm>
            <a:off x="419876" y="3235570"/>
            <a:ext cx="5760688" cy="2883655"/>
          </a:xfrm>
          <a:prstGeom prst="rect">
            <a:avLst/>
          </a:prstGeom>
        </p:spPr>
      </p:pic>
      <p:pic>
        <p:nvPicPr>
          <p:cNvPr id="5" name="Picture 4">
            <a:extLst>
              <a:ext uri="{FF2B5EF4-FFF2-40B4-BE49-F238E27FC236}">
                <a16:creationId xmlns:a16="http://schemas.microsoft.com/office/drawing/2014/main" id="{CC0886FF-D23B-0F49-80BB-40C5764DDDA8}"/>
              </a:ext>
            </a:extLst>
          </p:cNvPr>
          <p:cNvPicPr>
            <a:picLocks noChangeAspect="1"/>
          </p:cNvPicPr>
          <p:nvPr/>
        </p:nvPicPr>
        <p:blipFill>
          <a:blip r:embed="rId6"/>
          <a:stretch>
            <a:fillRect/>
          </a:stretch>
        </p:blipFill>
        <p:spPr>
          <a:xfrm>
            <a:off x="6351815" y="2658794"/>
            <a:ext cx="2296856" cy="3459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7" y="323557"/>
            <a:ext cx="8266924" cy="7852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359DE3"/>
                </a:solidFill>
                <a:latin typeface="Calibri"/>
                <a:ea typeface="Calibri"/>
                <a:cs typeface="Calibri"/>
                <a:sym typeface="Calibri"/>
              </a:rPr>
              <a:t>Trade integration in SADC</a:t>
            </a:r>
            <a:endParaRPr sz="3200" dirty="0"/>
          </a:p>
        </p:txBody>
      </p:sp>
      <p:sp>
        <p:nvSpPr>
          <p:cNvPr id="100" name="Google Shape;100;p14"/>
          <p:cNvSpPr txBox="1"/>
          <p:nvPr/>
        </p:nvSpPr>
        <p:spPr>
          <a:xfrm>
            <a:off x="1016000" y="1247373"/>
            <a:ext cx="6866700" cy="4317600"/>
          </a:xfrm>
          <a:prstGeom prst="rect">
            <a:avLst/>
          </a:prstGeom>
          <a:noFill/>
          <a:ln>
            <a:noFill/>
          </a:ln>
        </p:spPr>
        <p:txBody>
          <a:bodyPr spcFirstLastPara="1" wrap="square" lIns="91425" tIns="45700" rIns="91425" bIns="45700" anchor="t" anchorCtr="0">
            <a:noAutofit/>
          </a:bodyPr>
          <a:lstStyle/>
          <a:p>
            <a:pPr lvl="0"/>
            <a:endParaRPr lang="en-US" dirty="0"/>
          </a:p>
          <a:p>
            <a:pPr lvl="0">
              <a:spcAft>
                <a:spcPts val="1800"/>
              </a:spcAft>
            </a:pPr>
            <a:endParaRPr lang="en-US" sz="2800" dirty="0"/>
          </a:p>
          <a:p>
            <a:pPr marL="285750" lvl="0" indent="-285750">
              <a:spcAft>
                <a:spcPts val="1800"/>
              </a:spcAft>
              <a:buFont typeface="Arial" panose="020B0604020202020204" pitchFamily="34" charset="0"/>
              <a:buChar char="•"/>
            </a:pPr>
            <a:endParaRPr lang="en-US" sz="2800" dirty="0"/>
          </a:p>
          <a:p>
            <a:pPr marL="285750" lvl="0" indent="-285750">
              <a:spcAft>
                <a:spcPts val="1800"/>
              </a:spcAft>
              <a:buFont typeface="Arial" panose="020B0604020202020204" pitchFamily="34" charset="0"/>
              <a:buChar char="•"/>
            </a:pPr>
            <a:endParaRPr lang="en-US" sz="2800"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3" name="Picture 2">
            <a:extLst>
              <a:ext uri="{FF2B5EF4-FFF2-40B4-BE49-F238E27FC236}">
                <a16:creationId xmlns:a16="http://schemas.microsoft.com/office/drawing/2014/main" id="{0519A3B1-7F7D-4A44-B2CD-6420EED674AC}"/>
              </a:ext>
            </a:extLst>
          </p:cNvPr>
          <p:cNvPicPr>
            <a:picLocks noChangeAspect="1"/>
          </p:cNvPicPr>
          <p:nvPr/>
        </p:nvPicPr>
        <p:blipFill>
          <a:blip r:embed="rId4"/>
          <a:stretch>
            <a:fillRect/>
          </a:stretch>
        </p:blipFill>
        <p:spPr>
          <a:xfrm>
            <a:off x="419877" y="1247373"/>
            <a:ext cx="8266924" cy="1733266"/>
          </a:xfrm>
          <a:prstGeom prst="rect">
            <a:avLst/>
          </a:prstGeom>
        </p:spPr>
      </p:pic>
      <p:sp>
        <p:nvSpPr>
          <p:cNvPr id="5" name="TextBox 4">
            <a:extLst>
              <a:ext uri="{FF2B5EF4-FFF2-40B4-BE49-F238E27FC236}">
                <a16:creationId xmlns:a16="http://schemas.microsoft.com/office/drawing/2014/main" id="{66A17E1A-31C0-1C43-96AF-D7CC5DB9FCD7}"/>
              </a:ext>
            </a:extLst>
          </p:cNvPr>
          <p:cNvSpPr txBox="1"/>
          <p:nvPr/>
        </p:nvSpPr>
        <p:spPr>
          <a:xfrm>
            <a:off x="7427742" y="2630658"/>
            <a:ext cx="1259058" cy="246221"/>
          </a:xfrm>
          <a:prstGeom prst="rect">
            <a:avLst/>
          </a:prstGeom>
          <a:noFill/>
        </p:spPr>
        <p:txBody>
          <a:bodyPr wrap="square" rtlCol="0">
            <a:spAutoFit/>
          </a:bodyPr>
          <a:lstStyle/>
          <a:p>
            <a:r>
              <a:rPr lang="en-US" sz="1000" dirty="0"/>
              <a:t>Source: ARII 2016</a:t>
            </a:r>
          </a:p>
        </p:txBody>
      </p:sp>
      <p:pic>
        <p:nvPicPr>
          <p:cNvPr id="6" name="Picture 5">
            <a:extLst>
              <a:ext uri="{FF2B5EF4-FFF2-40B4-BE49-F238E27FC236}">
                <a16:creationId xmlns:a16="http://schemas.microsoft.com/office/drawing/2014/main" id="{52017920-13CA-8F46-808F-C07936E36E93}"/>
              </a:ext>
            </a:extLst>
          </p:cNvPr>
          <p:cNvPicPr>
            <a:picLocks noChangeAspect="1"/>
          </p:cNvPicPr>
          <p:nvPr/>
        </p:nvPicPr>
        <p:blipFill>
          <a:blip r:embed="rId5"/>
          <a:stretch>
            <a:fillRect/>
          </a:stretch>
        </p:blipFill>
        <p:spPr>
          <a:xfrm>
            <a:off x="419876" y="2980638"/>
            <a:ext cx="2446801" cy="3213821"/>
          </a:xfrm>
          <a:prstGeom prst="rect">
            <a:avLst/>
          </a:prstGeom>
        </p:spPr>
      </p:pic>
      <p:sp>
        <p:nvSpPr>
          <p:cNvPr id="7" name="TextBox 6">
            <a:extLst>
              <a:ext uri="{FF2B5EF4-FFF2-40B4-BE49-F238E27FC236}">
                <a16:creationId xmlns:a16="http://schemas.microsoft.com/office/drawing/2014/main" id="{162F74CE-61CB-0A44-9C7A-7C3AF9A75381}"/>
              </a:ext>
            </a:extLst>
          </p:cNvPr>
          <p:cNvSpPr txBox="1"/>
          <p:nvPr/>
        </p:nvSpPr>
        <p:spPr>
          <a:xfrm>
            <a:off x="1448973" y="6233238"/>
            <a:ext cx="1885070" cy="246221"/>
          </a:xfrm>
          <a:prstGeom prst="rect">
            <a:avLst/>
          </a:prstGeom>
          <a:noFill/>
        </p:spPr>
        <p:txBody>
          <a:bodyPr wrap="square" rtlCol="0">
            <a:spAutoFit/>
          </a:bodyPr>
          <a:lstStyle/>
          <a:p>
            <a:r>
              <a:rPr lang="en-US" sz="1000" dirty="0"/>
              <a:t>Source: ARII 2016</a:t>
            </a:r>
          </a:p>
        </p:txBody>
      </p:sp>
      <p:pic>
        <p:nvPicPr>
          <p:cNvPr id="8" name="Picture 7">
            <a:extLst>
              <a:ext uri="{FF2B5EF4-FFF2-40B4-BE49-F238E27FC236}">
                <a16:creationId xmlns:a16="http://schemas.microsoft.com/office/drawing/2014/main" id="{A27C82EB-6977-B54F-9E96-71E5858F0333}"/>
              </a:ext>
            </a:extLst>
          </p:cNvPr>
          <p:cNvPicPr>
            <a:picLocks noChangeAspect="1"/>
          </p:cNvPicPr>
          <p:nvPr/>
        </p:nvPicPr>
        <p:blipFill>
          <a:blip r:embed="rId6"/>
          <a:stretch>
            <a:fillRect/>
          </a:stretch>
        </p:blipFill>
        <p:spPr>
          <a:xfrm>
            <a:off x="3334043" y="3209752"/>
            <a:ext cx="5308209" cy="2881559"/>
          </a:xfrm>
          <a:prstGeom prst="rect">
            <a:avLst/>
          </a:prstGeom>
        </p:spPr>
      </p:pic>
      <p:sp>
        <p:nvSpPr>
          <p:cNvPr id="9" name="TextBox 8">
            <a:extLst>
              <a:ext uri="{FF2B5EF4-FFF2-40B4-BE49-F238E27FC236}">
                <a16:creationId xmlns:a16="http://schemas.microsoft.com/office/drawing/2014/main" id="{E576920B-6B76-1E44-AB05-90238FD7CE4D}"/>
              </a:ext>
            </a:extLst>
          </p:cNvPr>
          <p:cNvSpPr txBox="1"/>
          <p:nvPr/>
        </p:nvSpPr>
        <p:spPr>
          <a:xfrm>
            <a:off x="5697415" y="6089193"/>
            <a:ext cx="2944837" cy="246221"/>
          </a:xfrm>
          <a:prstGeom prst="rect">
            <a:avLst/>
          </a:prstGeom>
          <a:noFill/>
        </p:spPr>
        <p:txBody>
          <a:bodyPr wrap="square" rtlCol="0">
            <a:spAutoFit/>
          </a:bodyPr>
          <a:lstStyle/>
          <a:p>
            <a:r>
              <a:rPr lang="en-US" sz="1000" dirty="0"/>
              <a:t>Source: Africa Agriculture Trade Monitor 2019</a:t>
            </a:r>
          </a:p>
        </p:txBody>
      </p:sp>
    </p:spTree>
    <p:extLst>
      <p:ext uri="{BB962C8B-B14F-4D97-AF65-F5344CB8AC3E}">
        <p14:creationId xmlns:p14="http://schemas.microsoft.com/office/powerpoint/2010/main" val="298864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7" y="455995"/>
            <a:ext cx="8266924" cy="791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rgbClr val="359DE3"/>
                </a:solidFill>
                <a:latin typeface="Calibri"/>
                <a:ea typeface="Calibri"/>
                <a:cs typeface="Calibri"/>
                <a:sym typeface="Calibri"/>
              </a:rPr>
              <a:t>Explaining regional integration in Southern Africa</a:t>
            </a:r>
            <a:endParaRPr sz="3000" dirty="0"/>
          </a:p>
        </p:txBody>
      </p:sp>
      <p:sp>
        <p:nvSpPr>
          <p:cNvPr id="100" name="Google Shape;100;p14"/>
          <p:cNvSpPr txBox="1"/>
          <p:nvPr/>
        </p:nvSpPr>
        <p:spPr>
          <a:xfrm>
            <a:off x="419876" y="1247373"/>
            <a:ext cx="8266924" cy="5108976"/>
          </a:xfrm>
          <a:prstGeom prst="rect">
            <a:avLst/>
          </a:prstGeom>
          <a:noFill/>
          <a:ln>
            <a:noFill/>
          </a:ln>
        </p:spPr>
        <p:txBody>
          <a:bodyPr spcFirstLastPara="1" wrap="square" lIns="91425" tIns="45700" rIns="91425" bIns="45700" anchor="t" anchorCtr="0">
            <a:noAutofit/>
          </a:bodyPr>
          <a:lstStyle/>
          <a:p>
            <a:pPr lvl="0"/>
            <a:endParaRPr lang="en-US" dirty="0"/>
          </a:p>
          <a:p>
            <a:pPr lvl="0">
              <a:spcAft>
                <a:spcPts val="1800"/>
              </a:spcAft>
            </a:pPr>
            <a:r>
              <a:rPr lang="en-US" sz="2400" b="1" dirty="0"/>
              <a:t>History and institutions…</a:t>
            </a:r>
          </a:p>
          <a:p>
            <a:pPr lvl="0">
              <a:spcAft>
                <a:spcPts val="1800"/>
              </a:spcAft>
            </a:pPr>
            <a:endParaRPr lang="en-US" sz="2800" dirty="0"/>
          </a:p>
          <a:p>
            <a:pPr lvl="0">
              <a:spcAft>
                <a:spcPts val="600"/>
              </a:spcAft>
            </a:pPr>
            <a:endParaRPr lang="en-US" sz="2800" dirty="0"/>
          </a:p>
          <a:p>
            <a:pPr lvl="0">
              <a:spcAft>
                <a:spcPts val="600"/>
              </a:spcAft>
            </a:pPr>
            <a:endParaRPr lang="en-US"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2" name="Picture 1">
            <a:extLst>
              <a:ext uri="{FF2B5EF4-FFF2-40B4-BE49-F238E27FC236}">
                <a16:creationId xmlns:a16="http://schemas.microsoft.com/office/drawing/2014/main" id="{5F59137D-113C-B143-A344-512060CE7175}"/>
              </a:ext>
            </a:extLst>
          </p:cNvPr>
          <p:cNvPicPr>
            <a:picLocks noChangeAspect="1"/>
          </p:cNvPicPr>
          <p:nvPr/>
        </p:nvPicPr>
        <p:blipFill>
          <a:blip r:embed="rId4"/>
          <a:stretch>
            <a:fillRect/>
          </a:stretch>
        </p:blipFill>
        <p:spPr>
          <a:xfrm>
            <a:off x="3180522" y="3233210"/>
            <a:ext cx="3087756" cy="1754718"/>
          </a:xfrm>
          <a:prstGeom prst="rect">
            <a:avLst/>
          </a:prstGeom>
        </p:spPr>
      </p:pic>
      <p:pic>
        <p:nvPicPr>
          <p:cNvPr id="4" name="Picture 3">
            <a:extLst>
              <a:ext uri="{FF2B5EF4-FFF2-40B4-BE49-F238E27FC236}">
                <a16:creationId xmlns:a16="http://schemas.microsoft.com/office/drawing/2014/main" id="{EB0F750A-1797-2B4F-9F3E-43DA77D0BB1E}"/>
              </a:ext>
            </a:extLst>
          </p:cNvPr>
          <p:cNvPicPr>
            <a:picLocks noChangeAspect="1"/>
          </p:cNvPicPr>
          <p:nvPr/>
        </p:nvPicPr>
        <p:blipFill>
          <a:blip r:embed="rId5"/>
          <a:stretch>
            <a:fillRect/>
          </a:stretch>
        </p:blipFill>
        <p:spPr>
          <a:xfrm>
            <a:off x="419876" y="2080609"/>
            <a:ext cx="3962208" cy="1000216"/>
          </a:xfrm>
          <a:prstGeom prst="rect">
            <a:avLst/>
          </a:prstGeom>
        </p:spPr>
      </p:pic>
      <p:pic>
        <p:nvPicPr>
          <p:cNvPr id="6" name="Picture 5">
            <a:extLst>
              <a:ext uri="{FF2B5EF4-FFF2-40B4-BE49-F238E27FC236}">
                <a16:creationId xmlns:a16="http://schemas.microsoft.com/office/drawing/2014/main" id="{0024CE6F-A092-8B42-900C-D76536CC34F8}"/>
              </a:ext>
            </a:extLst>
          </p:cNvPr>
          <p:cNvPicPr>
            <a:picLocks noChangeAspect="1"/>
          </p:cNvPicPr>
          <p:nvPr/>
        </p:nvPicPr>
        <p:blipFill>
          <a:blip r:embed="rId6"/>
          <a:stretch>
            <a:fillRect/>
          </a:stretch>
        </p:blipFill>
        <p:spPr>
          <a:xfrm>
            <a:off x="6414053" y="4524221"/>
            <a:ext cx="1908312" cy="1832128"/>
          </a:xfrm>
          <a:prstGeom prst="rect">
            <a:avLst/>
          </a:prstGeom>
        </p:spPr>
      </p:pic>
    </p:spTree>
    <p:extLst>
      <p:ext uri="{BB962C8B-B14F-4D97-AF65-F5344CB8AC3E}">
        <p14:creationId xmlns:p14="http://schemas.microsoft.com/office/powerpoint/2010/main" val="153971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7" y="455995"/>
            <a:ext cx="8266924" cy="791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rgbClr val="359DE3"/>
                </a:solidFill>
                <a:latin typeface="Calibri"/>
                <a:ea typeface="Calibri"/>
                <a:cs typeface="Calibri"/>
                <a:sym typeface="Calibri"/>
              </a:rPr>
              <a:t>Explaining regional integration in Southern Africa</a:t>
            </a:r>
            <a:endParaRPr sz="3000" dirty="0"/>
          </a:p>
        </p:txBody>
      </p:sp>
      <p:sp>
        <p:nvSpPr>
          <p:cNvPr id="100" name="Google Shape;100;p14"/>
          <p:cNvSpPr txBox="1"/>
          <p:nvPr/>
        </p:nvSpPr>
        <p:spPr>
          <a:xfrm>
            <a:off x="583096" y="1247373"/>
            <a:ext cx="8103703" cy="5108976"/>
          </a:xfrm>
          <a:prstGeom prst="rect">
            <a:avLst/>
          </a:prstGeom>
          <a:noFill/>
          <a:ln>
            <a:noFill/>
          </a:ln>
        </p:spPr>
        <p:txBody>
          <a:bodyPr spcFirstLastPara="1" wrap="square" lIns="91425" tIns="45700" rIns="91425" bIns="45700" anchor="t" anchorCtr="0">
            <a:noAutofit/>
          </a:bodyPr>
          <a:lstStyle/>
          <a:p>
            <a:pPr lvl="0"/>
            <a:endParaRPr lang="en-US" dirty="0"/>
          </a:p>
          <a:p>
            <a:pPr lvl="0">
              <a:spcAft>
                <a:spcPts val="600"/>
              </a:spcAft>
            </a:pPr>
            <a:r>
              <a:rPr lang="en-US" sz="2400" b="1" dirty="0"/>
              <a:t>South Africa as a regional economic engine…</a:t>
            </a:r>
          </a:p>
          <a:p>
            <a:pPr lvl="0">
              <a:spcAft>
                <a:spcPts val="600"/>
              </a:spcAft>
            </a:pPr>
            <a:r>
              <a:rPr lang="en-US" sz="2400" b="1" dirty="0"/>
              <a:t> </a:t>
            </a:r>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graphicFrame>
        <p:nvGraphicFramePr>
          <p:cNvPr id="14" name="Chart 13">
            <a:extLst>
              <a:ext uri="{FF2B5EF4-FFF2-40B4-BE49-F238E27FC236}">
                <a16:creationId xmlns:a16="http://schemas.microsoft.com/office/drawing/2014/main" id="{1A9C6A48-0469-2B47-B207-193BA4034FC6}"/>
              </a:ext>
            </a:extLst>
          </p:cNvPr>
          <p:cNvGraphicFramePr>
            <a:graphicFrameLocks/>
          </p:cNvGraphicFramePr>
          <p:nvPr>
            <p:extLst>
              <p:ext uri="{D42A27DB-BD31-4B8C-83A1-F6EECF244321}">
                <p14:modId xmlns:p14="http://schemas.microsoft.com/office/powerpoint/2010/main" val="4285356459"/>
              </p:ext>
            </p:extLst>
          </p:nvPr>
        </p:nvGraphicFramePr>
        <p:xfrm>
          <a:off x="4355771" y="2491407"/>
          <a:ext cx="4430419" cy="29949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D9DC6486-EECA-DE4E-BD37-DA2C7AF0B259}"/>
              </a:ext>
            </a:extLst>
          </p:cNvPr>
          <p:cNvGraphicFramePr>
            <a:graphicFrameLocks/>
          </p:cNvGraphicFramePr>
          <p:nvPr>
            <p:extLst>
              <p:ext uri="{D42A27DB-BD31-4B8C-83A1-F6EECF244321}">
                <p14:modId xmlns:p14="http://schemas.microsoft.com/office/powerpoint/2010/main" val="560177470"/>
              </p:ext>
            </p:extLst>
          </p:nvPr>
        </p:nvGraphicFramePr>
        <p:xfrm>
          <a:off x="185530" y="2491408"/>
          <a:ext cx="4170241" cy="299499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CF0C5469-15E4-0D4D-AE0F-EBCEFCCF32B4}"/>
              </a:ext>
            </a:extLst>
          </p:cNvPr>
          <p:cNvSpPr txBox="1"/>
          <p:nvPr/>
        </p:nvSpPr>
        <p:spPr>
          <a:xfrm>
            <a:off x="2385391" y="3988904"/>
            <a:ext cx="702365" cy="261610"/>
          </a:xfrm>
          <a:prstGeom prst="rect">
            <a:avLst/>
          </a:prstGeom>
          <a:noFill/>
        </p:spPr>
        <p:txBody>
          <a:bodyPr wrap="square" rtlCol="0">
            <a:spAutoFit/>
          </a:bodyPr>
          <a:lstStyle/>
          <a:p>
            <a:r>
              <a:rPr lang="en-US" sz="1000" b="1" dirty="0">
                <a:solidFill>
                  <a:schemeClr val="bg1"/>
                </a:solidFill>
              </a:rPr>
              <a:t>   </a:t>
            </a:r>
            <a:r>
              <a:rPr lang="en-US" sz="1100" b="1" dirty="0">
                <a:solidFill>
                  <a:schemeClr val="bg1"/>
                </a:solidFill>
              </a:rPr>
              <a:t>61%</a:t>
            </a:r>
          </a:p>
        </p:txBody>
      </p:sp>
    </p:spTree>
    <p:extLst>
      <p:ext uri="{BB962C8B-B14F-4D97-AF65-F5344CB8AC3E}">
        <p14:creationId xmlns:p14="http://schemas.microsoft.com/office/powerpoint/2010/main" val="272484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7" y="455995"/>
            <a:ext cx="8266924" cy="7913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359DE3"/>
                </a:solidFill>
                <a:latin typeface="Calibri"/>
                <a:ea typeface="Calibri"/>
                <a:cs typeface="Calibri"/>
                <a:sym typeface="Calibri"/>
              </a:rPr>
              <a:t>Integration in SADC… progress and challenges</a:t>
            </a:r>
            <a:endParaRPr sz="3200" dirty="0"/>
          </a:p>
        </p:txBody>
      </p:sp>
      <p:sp>
        <p:nvSpPr>
          <p:cNvPr id="100" name="Google Shape;100;p14"/>
          <p:cNvSpPr txBox="1"/>
          <p:nvPr/>
        </p:nvSpPr>
        <p:spPr>
          <a:xfrm>
            <a:off x="419876" y="1247373"/>
            <a:ext cx="8266924" cy="5108976"/>
          </a:xfrm>
          <a:prstGeom prst="rect">
            <a:avLst/>
          </a:prstGeom>
          <a:noFill/>
          <a:ln>
            <a:noFill/>
          </a:ln>
        </p:spPr>
        <p:txBody>
          <a:bodyPr spcFirstLastPara="1" wrap="square" lIns="91425" tIns="45700" rIns="91425" bIns="45700" anchor="t" anchorCtr="0">
            <a:noAutofit/>
          </a:bodyPr>
          <a:lstStyle/>
          <a:p>
            <a:pPr lvl="0"/>
            <a:endParaRPr lang="en-US"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3" name="Picture 2">
            <a:extLst>
              <a:ext uri="{FF2B5EF4-FFF2-40B4-BE49-F238E27FC236}">
                <a16:creationId xmlns:a16="http://schemas.microsoft.com/office/drawing/2014/main" id="{E611DE76-6CBF-5649-861B-3BC444234EA2}"/>
              </a:ext>
            </a:extLst>
          </p:cNvPr>
          <p:cNvPicPr>
            <a:picLocks noChangeAspect="1"/>
          </p:cNvPicPr>
          <p:nvPr/>
        </p:nvPicPr>
        <p:blipFill>
          <a:blip r:embed="rId4"/>
          <a:stretch>
            <a:fillRect/>
          </a:stretch>
        </p:blipFill>
        <p:spPr>
          <a:xfrm>
            <a:off x="5936566" y="1421487"/>
            <a:ext cx="2080748" cy="1012252"/>
          </a:xfrm>
          <a:prstGeom prst="rect">
            <a:avLst/>
          </a:prstGeom>
        </p:spPr>
      </p:pic>
      <p:pic>
        <p:nvPicPr>
          <p:cNvPr id="5" name="Picture 4">
            <a:extLst>
              <a:ext uri="{FF2B5EF4-FFF2-40B4-BE49-F238E27FC236}">
                <a16:creationId xmlns:a16="http://schemas.microsoft.com/office/drawing/2014/main" id="{883400F2-7C39-1242-9DD1-737DB77ECDD1}"/>
              </a:ext>
            </a:extLst>
          </p:cNvPr>
          <p:cNvPicPr>
            <a:picLocks noChangeAspect="1"/>
          </p:cNvPicPr>
          <p:nvPr/>
        </p:nvPicPr>
        <p:blipFill>
          <a:blip r:embed="rId5"/>
          <a:stretch>
            <a:fillRect/>
          </a:stretch>
        </p:blipFill>
        <p:spPr>
          <a:xfrm>
            <a:off x="5936566" y="2464403"/>
            <a:ext cx="2080748" cy="1155700"/>
          </a:xfrm>
          <a:prstGeom prst="rect">
            <a:avLst/>
          </a:prstGeom>
        </p:spPr>
      </p:pic>
      <p:pic>
        <p:nvPicPr>
          <p:cNvPr id="7" name="Picture 6">
            <a:extLst>
              <a:ext uri="{FF2B5EF4-FFF2-40B4-BE49-F238E27FC236}">
                <a16:creationId xmlns:a16="http://schemas.microsoft.com/office/drawing/2014/main" id="{2D56EB89-700B-1A41-9B21-35C5F2F713C3}"/>
              </a:ext>
            </a:extLst>
          </p:cNvPr>
          <p:cNvPicPr>
            <a:picLocks noChangeAspect="1"/>
          </p:cNvPicPr>
          <p:nvPr/>
        </p:nvPicPr>
        <p:blipFill>
          <a:blip r:embed="rId6"/>
          <a:stretch>
            <a:fillRect/>
          </a:stretch>
        </p:blipFill>
        <p:spPr>
          <a:xfrm>
            <a:off x="5106572" y="3794218"/>
            <a:ext cx="3776452" cy="2445185"/>
          </a:xfrm>
          <a:prstGeom prst="rect">
            <a:avLst/>
          </a:prstGeom>
        </p:spPr>
      </p:pic>
      <p:graphicFrame>
        <p:nvGraphicFramePr>
          <p:cNvPr id="12" name="Chart 11">
            <a:extLst>
              <a:ext uri="{FF2B5EF4-FFF2-40B4-BE49-F238E27FC236}">
                <a16:creationId xmlns:a16="http://schemas.microsoft.com/office/drawing/2014/main" id="{656FDE59-EEE6-3440-B869-F2D88EFC5D10}"/>
              </a:ext>
            </a:extLst>
          </p:cNvPr>
          <p:cNvGraphicFramePr>
            <a:graphicFrameLocks/>
          </p:cNvGraphicFramePr>
          <p:nvPr>
            <p:extLst>
              <p:ext uri="{D42A27DB-BD31-4B8C-83A1-F6EECF244321}">
                <p14:modId xmlns:p14="http://schemas.microsoft.com/office/powerpoint/2010/main" val="3190715162"/>
              </p:ext>
            </p:extLst>
          </p:nvPr>
        </p:nvGraphicFramePr>
        <p:xfrm>
          <a:off x="116886" y="1247372"/>
          <a:ext cx="4572000" cy="2743200"/>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ABE2E693-0132-F04D-9FF9-14333493693D}"/>
              </a:ext>
            </a:extLst>
          </p:cNvPr>
          <p:cNvPicPr>
            <a:picLocks noChangeAspect="1"/>
          </p:cNvPicPr>
          <p:nvPr/>
        </p:nvPicPr>
        <p:blipFill>
          <a:blip r:embed="rId8"/>
          <a:stretch>
            <a:fillRect/>
          </a:stretch>
        </p:blipFill>
        <p:spPr>
          <a:xfrm>
            <a:off x="830786" y="4210732"/>
            <a:ext cx="3433538" cy="1922781"/>
          </a:xfrm>
          <a:prstGeom prst="rect">
            <a:avLst/>
          </a:prstGeom>
        </p:spPr>
      </p:pic>
    </p:spTree>
    <p:extLst>
      <p:ext uri="{BB962C8B-B14F-4D97-AF65-F5344CB8AC3E}">
        <p14:creationId xmlns:p14="http://schemas.microsoft.com/office/powerpoint/2010/main" val="363672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1015999" y="585593"/>
            <a:ext cx="6866701" cy="933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359DE3"/>
                </a:solidFill>
                <a:latin typeface="Calibri"/>
                <a:cs typeface="Calibri"/>
                <a:sym typeface="Calibri"/>
              </a:rPr>
              <a:t>Agricultural trade in SADC</a:t>
            </a:r>
            <a:endParaRPr dirty="0"/>
          </a:p>
        </p:txBody>
      </p:sp>
      <p:sp>
        <p:nvSpPr>
          <p:cNvPr id="100" name="Google Shape;100;p14"/>
          <p:cNvSpPr txBox="1"/>
          <p:nvPr/>
        </p:nvSpPr>
        <p:spPr>
          <a:xfrm>
            <a:off x="1016000" y="1730325"/>
            <a:ext cx="6866700" cy="3834647"/>
          </a:xfrm>
          <a:prstGeom prst="rect">
            <a:avLst/>
          </a:prstGeom>
          <a:noFill/>
          <a:ln>
            <a:noFill/>
          </a:ln>
        </p:spPr>
        <p:txBody>
          <a:bodyPr spcFirstLastPara="1" wrap="square" lIns="91425" tIns="45700" rIns="91425" bIns="45700" anchor="t" anchorCtr="0">
            <a:noAutofit/>
          </a:bodyPr>
          <a:lstStyle/>
          <a:p>
            <a:pPr lvl="0">
              <a:spcAft>
                <a:spcPts val="1800"/>
              </a:spcAft>
            </a:pPr>
            <a:endParaRPr lang="en-ZA" sz="2000"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2" name="Picture 1">
            <a:extLst>
              <a:ext uri="{FF2B5EF4-FFF2-40B4-BE49-F238E27FC236}">
                <a16:creationId xmlns:a16="http://schemas.microsoft.com/office/drawing/2014/main" id="{DDDC2A1E-9D54-6C48-AE9B-376559E31F0C}"/>
              </a:ext>
            </a:extLst>
          </p:cNvPr>
          <p:cNvPicPr>
            <a:picLocks noChangeAspect="1"/>
          </p:cNvPicPr>
          <p:nvPr/>
        </p:nvPicPr>
        <p:blipFill>
          <a:blip r:embed="rId4"/>
          <a:stretch>
            <a:fillRect/>
          </a:stretch>
        </p:blipFill>
        <p:spPr>
          <a:xfrm>
            <a:off x="4837043" y="1610714"/>
            <a:ext cx="4306957" cy="3385325"/>
          </a:xfrm>
          <a:prstGeom prst="rect">
            <a:avLst/>
          </a:prstGeom>
        </p:spPr>
      </p:pic>
      <p:sp>
        <p:nvSpPr>
          <p:cNvPr id="7" name="TextBox 6">
            <a:extLst>
              <a:ext uri="{FF2B5EF4-FFF2-40B4-BE49-F238E27FC236}">
                <a16:creationId xmlns:a16="http://schemas.microsoft.com/office/drawing/2014/main" id="{3A632E53-4944-6D47-BE3E-B9B9F6C09D14}"/>
              </a:ext>
            </a:extLst>
          </p:cNvPr>
          <p:cNvSpPr txBox="1"/>
          <p:nvPr/>
        </p:nvSpPr>
        <p:spPr>
          <a:xfrm>
            <a:off x="6359074" y="4924751"/>
            <a:ext cx="2944837" cy="246221"/>
          </a:xfrm>
          <a:prstGeom prst="rect">
            <a:avLst/>
          </a:prstGeom>
          <a:noFill/>
        </p:spPr>
        <p:txBody>
          <a:bodyPr wrap="square" rtlCol="0">
            <a:spAutoFit/>
          </a:bodyPr>
          <a:lstStyle/>
          <a:p>
            <a:r>
              <a:rPr lang="en-US" sz="1000" dirty="0">
                <a:solidFill>
                  <a:schemeClr val="bg1">
                    <a:lumMod val="50000"/>
                  </a:schemeClr>
                </a:solidFill>
              </a:rPr>
              <a:t>Source: Africa Agriculture Trade Monitor 2019</a:t>
            </a:r>
          </a:p>
        </p:txBody>
      </p:sp>
      <p:graphicFrame>
        <p:nvGraphicFramePr>
          <p:cNvPr id="8" name="Chart 7">
            <a:extLst>
              <a:ext uri="{FF2B5EF4-FFF2-40B4-BE49-F238E27FC236}">
                <a16:creationId xmlns:a16="http://schemas.microsoft.com/office/drawing/2014/main" id="{D9957651-468B-EC46-93BD-7C5BB29C6735}"/>
              </a:ext>
            </a:extLst>
          </p:cNvPr>
          <p:cNvGraphicFramePr>
            <a:graphicFrameLocks/>
          </p:cNvGraphicFramePr>
          <p:nvPr>
            <p:extLst>
              <p:ext uri="{D42A27DB-BD31-4B8C-83A1-F6EECF244321}">
                <p14:modId xmlns:p14="http://schemas.microsoft.com/office/powerpoint/2010/main" val="1216627628"/>
              </p:ext>
            </p:extLst>
          </p:nvPr>
        </p:nvGraphicFramePr>
        <p:xfrm>
          <a:off x="0" y="1519310"/>
          <a:ext cx="4994031" cy="36516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75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534573" y="585594"/>
            <a:ext cx="772316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359DE3"/>
                </a:solidFill>
                <a:latin typeface="Calibri"/>
                <a:ea typeface="Calibri"/>
                <a:cs typeface="Calibri"/>
                <a:sym typeface="Calibri"/>
              </a:rPr>
              <a:t>African integration: Opportunities and challenges</a:t>
            </a:r>
            <a:endParaRPr dirty="0"/>
          </a:p>
        </p:txBody>
      </p:sp>
      <p:sp>
        <p:nvSpPr>
          <p:cNvPr id="100" name="Google Shape;100;p14"/>
          <p:cNvSpPr txBox="1"/>
          <p:nvPr/>
        </p:nvSpPr>
        <p:spPr>
          <a:xfrm>
            <a:off x="534573" y="1247373"/>
            <a:ext cx="8004516" cy="4317600"/>
          </a:xfrm>
          <a:prstGeom prst="rect">
            <a:avLst/>
          </a:prstGeom>
          <a:noFill/>
          <a:ln>
            <a:noFill/>
          </a:ln>
        </p:spPr>
        <p:txBody>
          <a:bodyPr spcFirstLastPara="1" wrap="square" lIns="91425" tIns="45700" rIns="91425" bIns="45700" anchor="t" anchorCtr="0">
            <a:noAutofit/>
          </a:bodyPr>
          <a:lstStyle/>
          <a:p>
            <a:pPr lvl="0">
              <a:spcAft>
                <a:spcPts val="1800"/>
              </a:spcAft>
            </a:pPr>
            <a:endParaRPr lang="en-ZA" sz="2000" b="1"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pic>
        <p:nvPicPr>
          <p:cNvPr id="4" name="Picture 3">
            <a:extLst>
              <a:ext uri="{FF2B5EF4-FFF2-40B4-BE49-F238E27FC236}">
                <a16:creationId xmlns:a16="http://schemas.microsoft.com/office/drawing/2014/main" id="{2D0ACDD8-80F3-2C46-A746-D8CADD630DF7}"/>
              </a:ext>
            </a:extLst>
          </p:cNvPr>
          <p:cNvPicPr>
            <a:picLocks noChangeAspect="1"/>
          </p:cNvPicPr>
          <p:nvPr/>
        </p:nvPicPr>
        <p:blipFill>
          <a:blip r:embed="rId4"/>
          <a:stretch>
            <a:fillRect/>
          </a:stretch>
        </p:blipFill>
        <p:spPr>
          <a:xfrm>
            <a:off x="419876" y="1612543"/>
            <a:ext cx="4065561" cy="3587260"/>
          </a:xfrm>
          <a:prstGeom prst="rect">
            <a:avLst/>
          </a:prstGeom>
        </p:spPr>
      </p:pic>
      <p:pic>
        <p:nvPicPr>
          <p:cNvPr id="5" name="Picture 4">
            <a:extLst>
              <a:ext uri="{FF2B5EF4-FFF2-40B4-BE49-F238E27FC236}">
                <a16:creationId xmlns:a16="http://schemas.microsoft.com/office/drawing/2014/main" id="{9F3BAA0C-C00C-264D-A229-376B7283BB9B}"/>
              </a:ext>
            </a:extLst>
          </p:cNvPr>
          <p:cNvPicPr>
            <a:picLocks noChangeAspect="1"/>
          </p:cNvPicPr>
          <p:nvPr/>
        </p:nvPicPr>
        <p:blipFill>
          <a:blip r:embed="rId5"/>
          <a:stretch>
            <a:fillRect/>
          </a:stretch>
        </p:blipFill>
        <p:spPr>
          <a:xfrm>
            <a:off x="4881489" y="1612543"/>
            <a:ext cx="3058922" cy="3587260"/>
          </a:xfrm>
          <a:prstGeom prst="rect">
            <a:avLst/>
          </a:prstGeom>
        </p:spPr>
      </p:pic>
    </p:spTree>
    <p:extLst>
      <p:ext uri="{BB962C8B-B14F-4D97-AF65-F5344CB8AC3E}">
        <p14:creationId xmlns:p14="http://schemas.microsoft.com/office/powerpoint/2010/main" val="42105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419876" y="450167"/>
            <a:ext cx="8161416" cy="10410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359DE3"/>
                </a:solidFill>
                <a:latin typeface="Calibri"/>
                <a:ea typeface="Calibri"/>
                <a:cs typeface="Calibri"/>
                <a:sym typeface="Calibri"/>
              </a:rPr>
              <a:t>Implications for the </a:t>
            </a:r>
            <a:r>
              <a:rPr lang="en-US" sz="2800" b="1" dirty="0" err="1">
                <a:solidFill>
                  <a:srgbClr val="359DE3"/>
                </a:solidFill>
                <a:latin typeface="Calibri"/>
                <a:ea typeface="Calibri"/>
                <a:cs typeface="Calibri"/>
                <a:sym typeface="Calibri"/>
              </a:rPr>
              <a:t>AfCFTA</a:t>
            </a:r>
            <a:r>
              <a:rPr lang="en-US" sz="2800" b="1" dirty="0">
                <a:solidFill>
                  <a:srgbClr val="359DE3"/>
                </a:solidFill>
                <a:latin typeface="Calibri"/>
                <a:ea typeface="Calibri"/>
                <a:cs typeface="Calibri"/>
                <a:sym typeface="Calibri"/>
              </a:rPr>
              <a:t> and for boosting African agriculture trade</a:t>
            </a:r>
            <a:endParaRPr sz="2800" dirty="0"/>
          </a:p>
        </p:txBody>
      </p:sp>
      <p:sp>
        <p:nvSpPr>
          <p:cNvPr id="100" name="Google Shape;100;p14"/>
          <p:cNvSpPr txBox="1"/>
          <p:nvPr/>
        </p:nvSpPr>
        <p:spPr>
          <a:xfrm>
            <a:off x="419876" y="1617785"/>
            <a:ext cx="8161416" cy="3947188"/>
          </a:xfrm>
          <a:prstGeom prst="rect">
            <a:avLst/>
          </a:prstGeom>
          <a:noFill/>
          <a:ln>
            <a:noFill/>
          </a:ln>
        </p:spPr>
        <p:txBody>
          <a:bodyPr spcFirstLastPara="1" wrap="square" lIns="91425" tIns="45700" rIns="91425" bIns="45700" anchor="t" anchorCtr="0">
            <a:noAutofit/>
          </a:bodyPr>
          <a:lstStyle/>
          <a:p>
            <a:pPr marL="457200" lvl="0" indent="-457200">
              <a:spcAft>
                <a:spcPts val="1800"/>
              </a:spcAft>
              <a:buFont typeface="+mj-lt"/>
              <a:buAutoNum type="arabicParenR"/>
            </a:pPr>
            <a:r>
              <a:rPr lang="en-ZA" sz="2000" b="1" dirty="0"/>
              <a:t>Integration at the (sub)regional level still matters</a:t>
            </a:r>
          </a:p>
          <a:p>
            <a:pPr marL="457200" indent="-457200">
              <a:spcAft>
                <a:spcPts val="1800"/>
              </a:spcAft>
              <a:buFont typeface="+mj-lt"/>
              <a:buAutoNum type="arabicParenR"/>
            </a:pPr>
            <a:r>
              <a:rPr lang="en-ZA" sz="2000" b="1" dirty="0"/>
              <a:t>Institutional functions are more important than institutional forms</a:t>
            </a:r>
          </a:p>
          <a:p>
            <a:pPr marL="457200" indent="-457200">
              <a:spcAft>
                <a:spcPts val="1800"/>
              </a:spcAft>
              <a:buFont typeface="+mj-lt"/>
              <a:buAutoNum type="arabicParenR"/>
            </a:pPr>
            <a:r>
              <a:rPr lang="en-ZA" sz="2000" b="1" dirty="0"/>
              <a:t>Integration is not just about liberalising tariffs</a:t>
            </a:r>
          </a:p>
          <a:p>
            <a:pPr marL="457200" lvl="0" indent="-457200">
              <a:spcAft>
                <a:spcPts val="1800"/>
              </a:spcAft>
              <a:buFont typeface="+mj-lt"/>
              <a:buAutoNum type="arabicParenR"/>
            </a:pPr>
            <a:r>
              <a:rPr lang="en-ZA" sz="2000" b="1" dirty="0"/>
              <a:t>Domestic politics shapes implementation… and outcomes</a:t>
            </a:r>
          </a:p>
          <a:p>
            <a:pPr marL="457200" indent="-457200">
              <a:spcAft>
                <a:spcPts val="1800"/>
              </a:spcAft>
              <a:buFont typeface="+mj-lt"/>
              <a:buAutoNum type="arabicParenR"/>
            </a:pPr>
            <a:r>
              <a:rPr lang="en-ZA" sz="2000" b="1" dirty="0"/>
              <a:t>Need for more coherence between agriculture and trade policies</a:t>
            </a:r>
          </a:p>
          <a:p>
            <a:pPr lvl="0">
              <a:spcAft>
                <a:spcPts val="1800"/>
              </a:spcAft>
            </a:pPr>
            <a:endParaRPr lang="en-ZA" sz="2000" b="1" dirty="0"/>
          </a:p>
          <a:p>
            <a:pPr marL="457200" indent="-457200">
              <a:spcAft>
                <a:spcPts val="1800"/>
              </a:spcAft>
              <a:buFont typeface="+mj-lt"/>
              <a:buAutoNum type="arabicParenR"/>
            </a:pPr>
            <a:endParaRPr lang="en-ZA" sz="2000" b="1" dirty="0"/>
          </a:p>
          <a:p>
            <a:pPr marL="457200" indent="-457200">
              <a:spcAft>
                <a:spcPts val="1800"/>
              </a:spcAft>
              <a:buFont typeface="+mj-lt"/>
              <a:buAutoNum type="arabicParenR"/>
            </a:pPr>
            <a:endParaRPr lang="en-ZA" sz="2000" b="1" dirty="0"/>
          </a:p>
          <a:p>
            <a:pPr marL="457200" lvl="0" indent="-457200">
              <a:spcAft>
                <a:spcPts val="1800"/>
              </a:spcAft>
              <a:buFont typeface="+mj-lt"/>
              <a:buAutoNum type="arabicParenR"/>
            </a:pPr>
            <a:endParaRPr lang="en-ZA" sz="2000" b="1" dirty="0"/>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02" name="Google Shape;102;p14" descr="LOGO IN BLUE (3).png"/>
          <p:cNvPicPr preferRelativeResize="0"/>
          <p:nvPr/>
        </p:nvPicPr>
        <p:blipFill rotWithShape="1">
          <a:blip r:embed="rId3">
            <a:alphaModFix/>
          </a:blip>
          <a:srcRect/>
          <a:stretch/>
        </p:blipFill>
        <p:spPr>
          <a:xfrm>
            <a:off x="419876" y="6356349"/>
            <a:ext cx="821821" cy="365125"/>
          </a:xfrm>
          <a:prstGeom prst="rect">
            <a:avLst/>
          </a:prstGeom>
          <a:noFill/>
          <a:ln>
            <a:noFill/>
          </a:ln>
        </p:spPr>
      </p:pic>
    </p:spTree>
    <p:extLst>
      <p:ext uri="{BB962C8B-B14F-4D97-AF65-F5344CB8AC3E}">
        <p14:creationId xmlns:p14="http://schemas.microsoft.com/office/powerpoint/2010/main" val="2613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DPM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4301</TotalTime>
  <Words>713</Words>
  <Application>Microsoft Macintosh PowerPoint</Application>
  <PresentationFormat>On-screen Show (4:3)</PresentationFormat>
  <Paragraphs>104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ECDPM template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www.ecdpm.org sw@ecdpm.org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Sean Woolfrey</cp:lastModifiedBy>
  <cp:revision>54</cp:revision>
  <dcterms:modified xsi:type="dcterms:W3CDTF">2019-11-19T23:37:25Z</dcterms:modified>
</cp:coreProperties>
</file>